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  <p:sldMasterId id="2147483690" r:id="rId3"/>
    <p:sldMasterId id="2147483704" r:id="rId4"/>
    <p:sldMasterId id="2147483716" r:id="rId5"/>
    <p:sldMasterId id="2147483736" r:id="rId6"/>
    <p:sldMasterId id="2147483764" r:id="rId7"/>
  </p:sldMasterIdLst>
  <p:notesMasterIdLst>
    <p:notesMasterId r:id="rId39"/>
  </p:notesMasterIdLst>
  <p:sldIdLst>
    <p:sldId id="256" r:id="rId8"/>
    <p:sldId id="257" r:id="rId9"/>
    <p:sldId id="2146848340" r:id="rId10"/>
    <p:sldId id="283" r:id="rId11"/>
    <p:sldId id="282" r:id="rId12"/>
    <p:sldId id="284" r:id="rId13"/>
    <p:sldId id="285" r:id="rId14"/>
    <p:sldId id="287" r:id="rId15"/>
    <p:sldId id="267" r:id="rId16"/>
    <p:sldId id="292" r:id="rId17"/>
    <p:sldId id="289" r:id="rId18"/>
    <p:sldId id="296" r:id="rId19"/>
    <p:sldId id="2147481395" r:id="rId20"/>
    <p:sldId id="2147481392" r:id="rId21"/>
    <p:sldId id="313" r:id="rId22"/>
    <p:sldId id="2147481382" r:id="rId23"/>
    <p:sldId id="2147481373" r:id="rId24"/>
    <p:sldId id="2147481381" r:id="rId25"/>
    <p:sldId id="281" r:id="rId26"/>
    <p:sldId id="2147481387" r:id="rId27"/>
    <p:sldId id="2147481388" r:id="rId28"/>
    <p:sldId id="307" r:id="rId29"/>
    <p:sldId id="308" r:id="rId30"/>
    <p:sldId id="309" r:id="rId31"/>
    <p:sldId id="2147481397" r:id="rId32"/>
    <p:sldId id="301" r:id="rId33"/>
    <p:sldId id="304" r:id="rId34"/>
    <p:sldId id="303" r:id="rId35"/>
    <p:sldId id="2147481391" r:id="rId36"/>
    <p:sldId id="977" r:id="rId37"/>
    <p:sldId id="2147481398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68A11F-6905-4189-AF48-77BDBF977503}" v="23" dt="2025-03-02T18:21:22.254"/>
    <p1510:client id="{8CD2C9C2-92CF-4336-8AF3-8C444DE5747D}" v="5" dt="2025-03-02T19:16:18.11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21" autoAdjust="0"/>
    <p:restoredTop sz="94658"/>
  </p:normalViewPr>
  <p:slideViewPr>
    <p:cSldViewPr snapToGrid="0">
      <p:cViewPr varScale="1">
        <p:scale>
          <a:sx n="107" d="100"/>
          <a:sy n="107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6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B0CD4-AAC0-2143-91CB-3C278347AF0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0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95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Afbeelding 4" descr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eltekst"/>
          <p:cNvSpPr txBox="1">
            <a:spLocks noGrp="1"/>
          </p:cNvSpPr>
          <p:nvPr>
            <p:ph type="title"/>
          </p:nvPr>
        </p:nvSpPr>
        <p:spPr>
          <a:xfrm>
            <a:off x="4991101" y="390525"/>
            <a:ext cx="6515101" cy="20701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AA873-CE66-40D8-9012-AC096610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C52CB1-5C2B-4D3E-B0D4-8732B5899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C90F00-D2E6-4FA3-8DB6-FE25BA790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CE53C42-15CA-422F-AB16-327BA17A5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90CB53-3C99-4453-A14A-77F4950BD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C1C7D4-7516-4F62-83FE-D20013183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DA202E0-905F-4AA9-9754-75A5BD07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2647677-BF58-4F27-B4A2-1AC88E86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0600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A612D-13ED-40CC-9DB0-AA0A7ACA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660E4-F7C3-0806-651F-646193ADC2B1}"/>
              </a:ext>
            </a:extLst>
          </p:cNvPr>
          <p:cNvSpPr txBox="1"/>
          <p:nvPr userDrawn="1"/>
        </p:nvSpPr>
        <p:spPr>
          <a:xfrm>
            <a:off x="1572894" y="6604084"/>
            <a:ext cx="15921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Bart.Neyns@uzbrussel.be</a:t>
            </a:r>
          </a:p>
        </p:txBody>
      </p:sp>
    </p:spTree>
    <p:extLst>
      <p:ext uri="{BB962C8B-B14F-4D97-AF65-F5344CB8AC3E}">
        <p14:creationId xmlns:p14="http://schemas.microsoft.com/office/powerpoint/2010/main" val="19811311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4054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78AAA4-E8DD-4A4D-90C8-268F74EEF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1D94F8-D6DB-48F2-9F2A-4141B52E1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8E7D44-6064-4D86-A5C2-8BF5AC93E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978D01-1BEE-445E-B7B4-0DEE4A0E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B9EC55-AD77-46E0-92E0-FFCEB629C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A6EA51-66B6-4AB6-B3F8-00F72ABE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2790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E2A1E8-9032-4C1B-95A7-EEEB011D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8992E8-FE06-434B-B0F3-0A6E13371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42F0FD-E4B4-49EF-9F1C-C51F2C15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1FB310-7B7A-4B6F-9A25-0AC975BEC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8EA9F4-5CCF-43B2-8ADA-2502019F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8CA88D-3D9D-4C56-8627-DC884DA3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9695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42098-B8B8-44DC-B04B-5C87310B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1B9B51E-F655-4841-BF94-2385BC2C1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70251D-5784-4C83-8466-DB6BDC29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CBF9EF-FF2D-42B9-AE67-61041CBD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0FC069-5ED5-45CD-BD09-4AB7CD8E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83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iteltekst"/>
          <p:cNvSpPr txBox="1">
            <a:spLocks noGrp="1"/>
          </p:cNvSpPr>
          <p:nvPr>
            <p:ph type="title"/>
          </p:nvPr>
        </p:nvSpPr>
        <p:spPr>
          <a:xfrm>
            <a:off x="329551" y="0"/>
            <a:ext cx="11548319" cy="11318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0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14169" y="1385628"/>
            <a:ext cx="11563701" cy="474458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270000" indent="-40005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595702" indent="-268552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1938338" indent="-26670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0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1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24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0117" y="1525587"/>
            <a:ext cx="5530850" cy="44180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50010" indent="-48006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685220" indent="-35807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027238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2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3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5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6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805769" indent="-400957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27150" indent="-4572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695450" indent="-3683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037398" indent="-36576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3" name="Tijdelijke aanduiding voor tekst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fbeelding 1" descr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elteks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7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eltekst"/>
          <p:cNvSpPr txBox="1">
            <a:spLocks noGrp="1"/>
          </p:cNvSpPr>
          <p:nvPr>
            <p:ph type="title"/>
          </p:nvPr>
        </p:nvSpPr>
        <p:spPr>
          <a:xfrm>
            <a:off x="4991101" y="390525"/>
            <a:ext cx="6515101" cy="20701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1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eltekst"/>
          <p:cNvSpPr txBox="1">
            <a:spLocks noGrp="1"/>
          </p:cNvSpPr>
          <p:nvPr>
            <p:ph type="title"/>
          </p:nvPr>
        </p:nvSpPr>
        <p:spPr>
          <a:xfrm>
            <a:off x="329551" y="0"/>
            <a:ext cx="11548319" cy="11318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02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14169" y="1385628"/>
            <a:ext cx="11563701" cy="4744585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270000" indent="-40005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595702" indent="-268552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1938338" indent="-26670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Titelteks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2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0117" y="1525587"/>
            <a:ext cx="5530850" cy="44180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814122" indent="-40931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50010" indent="-48006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685220" indent="-358070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027238">
              <a:lnSpc>
                <a:spcPct val="100000"/>
              </a:lnSpc>
              <a:spcBef>
                <a:spcPts val="1300"/>
              </a:spcBef>
              <a:buClr>
                <a:srgbClr val="006DB2"/>
              </a:buCl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itelteks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3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lIns="0" tIns="0" rIns="0" bIns="0" anchor="b"/>
          <a:lstStyle/>
          <a:p>
            <a:pPr marL="0" indent="0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iteltekst"/>
          <p:cNvSpPr txBox="1">
            <a:spLocks noGrp="1"/>
          </p:cNvSpPr>
          <p:nvPr>
            <p:ph type="title"/>
          </p:nvPr>
        </p:nvSpPr>
        <p:spPr>
          <a:xfrm>
            <a:off x="450850" y="190500"/>
            <a:ext cx="11355389" cy="9413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itelteks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6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 lIns="0" tIns="0" rIns="0" bIns="0"/>
          <a:lstStyle>
            <a:lvl1pPr marL="290513" indent="-290513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805769" indent="-400957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27150" indent="-4572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695450" indent="-36830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037398" indent="-365760">
              <a:lnSpc>
                <a:spcPct val="100000"/>
              </a:lnSpc>
              <a:spcBef>
                <a:spcPts val="1500"/>
              </a:spcBef>
              <a:buClr>
                <a:srgbClr val="006DB2"/>
              </a:buClr>
              <a:buFontTx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1" name="Tijdelijke aanduiding voor tekst 3"/>
          <p:cNvSpPr>
            <a:spLocks noGrp="1"/>
          </p:cNvSpPr>
          <p:nvPr>
            <p:ph type="body" sz="half" idx="21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eltekst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71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Afbeelding 4" descr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888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5" y="1296000"/>
            <a:ext cx="11523133" cy="4737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4435" y="5981652"/>
            <a:ext cx="941328" cy="365125"/>
          </a:xfrm>
          <a:prstGeom prst="rect">
            <a:avLst/>
          </a:prstGeom>
        </p:spPr>
        <p:txBody>
          <a:bodyPr/>
          <a:lstStyle/>
          <a:p>
            <a:fld id="{ADE4D094-0D94-4536-828D-F92BB771201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9816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0068" y="6312364"/>
            <a:ext cx="647475" cy="365125"/>
          </a:xfrm>
          <a:prstGeom prst="rect">
            <a:avLst/>
          </a:prstGeom>
        </p:spPr>
        <p:txBody>
          <a:bodyPr/>
          <a:lstStyle/>
          <a:p>
            <a:fld id="{7E65ABA9-FDBC-404A-8885-A9833F7786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5" y="6070194"/>
            <a:ext cx="11523133" cy="27693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333"/>
            </a:lvl1pPr>
            <a:lvl2pPr marL="457178" indent="0">
              <a:buNone/>
              <a:defRPr sz="1400"/>
            </a:lvl2pPr>
            <a:lvl3pPr marL="914354" indent="0">
              <a:buNone/>
              <a:defRPr sz="1333"/>
            </a:lvl3pPr>
            <a:lvl4pPr marL="1371532" indent="0">
              <a:buNone/>
              <a:defRPr sz="1333"/>
            </a:lvl4pPr>
            <a:lvl5pPr marL="1828709" indent="0">
              <a:buNone/>
              <a:defRPr sz="1333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7442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Titeltekst</a:t>
            </a:r>
          </a:p>
        </p:txBody>
      </p:sp>
      <p:sp>
        <p:nvSpPr>
          <p:cNvPr id="3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7557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6368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2004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5801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8826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3094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0555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8899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8507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658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6402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94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32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67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84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36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59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445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2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7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840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21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317327" y="1302728"/>
            <a:ext cx="11574049" cy="4784943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37718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0315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58471-59E2-496E-A4C6-AAB0621EA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A6CD8E-DC19-42DD-B959-A523B0629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3E9FE5-9E90-4990-BA73-9A353D8C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4011D9-2FB8-4472-B00A-37E6B8AC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766050-C076-4D26-B977-B3F8517B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6167733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2F26E-1096-4198-825A-5ED171B6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544024-BB8F-4A16-B393-A956627F6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F06ECD-B2CF-4890-8DFC-5EDC3E52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53C0DB-D895-4897-A10A-102D50CD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E3C54A-F783-418E-B626-B9124878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1449"/>
      </p:ext>
    </p:extLst>
  </p:cSld>
  <p:clrMapOvr>
    <a:masterClrMapping/>
  </p:clrMapOvr>
  <p:transition spd="slow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94F45-9241-4DAC-A73A-55E9D338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DDD604-EFDA-4475-8A2F-448255DC3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06D03D-B8E9-4B29-8174-962AC192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473E7A-9B75-440B-96CE-B7FA5F88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F85861-1FFB-4B4E-A0AE-4006DFE4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431452"/>
      </p:ext>
    </p:extLst>
  </p:cSld>
  <p:clrMapOvr>
    <a:masterClrMapping/>
  </p:clrMapOvr>
  <p:transition spd="slow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58B78-171F-43B4-A429-50E3F66C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CEDF8F-7005-41D9-9BA0-C5A0448B9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ACB926-B528-43AA-A413-19DE17C7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8BD142-194C-42A4-88F9-EFC693C1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BDF033-8445-48CA-B692-9F1EFAB3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21F14C-C690-4F64-85BA-F14C1629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8856780"/>
      </p:ext>
    </p:extLst>
  </p:cSld>
  <p:clrMapOvr>
    <a:masterClrMapping/>
  </p:clrMapOvr>
  <p:transition spd="slow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D247DE-2C2E-4FDC-AB3A-9F65C9E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0504FC-4209-4218-800D-87503EE70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777E5D-BAD5-431B-997E-58A618DC3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B8E9D68-3FF7-46CA-BE7F-8B4EAC855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02130A6-C4D4-4D71-AC72-17EAC702F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4B912CD-8FBE-428E-B7AA-8E1FFE21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490B6D3-3CFE-4F12-B60E-38151B2D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E0778CB-2072-4899-B50F-B7DDA784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5105369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D457E-3C0B-46BB-A121-835F0B6A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995E97F-8F3E-44ED-847D-5A6EC742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F5FC7F8-B3DF-4385-95D5-6267D68EA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EA9C1F8-512C-4335-95FF-2CC81A87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5955593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8A506AC-0F49-40BF-B12F-F4679BF0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5E8E2E7-1AFD-4FBC-BA84-28E9574B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045F5E-B8BE-43F4-B9F0-F34789E4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2255113"/>
      </p:ext>
    </p:extLst>
  </p:cSld>
  <p:clrMapOvr>
    <a:masterClrMapping/>
  </p:clrMapOvr>
  <p:transition spd="slow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B9A2A-11D2-444B-834B-36F0CF42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AE9AFB-A3F5-47A6-AAF9-F5B102324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196709-2184-4D6B-8CD8-3B0B5B1AC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D4B9E8E-B358-4526-AD66-6AB43BC5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5F7856A-8C00-4BE9-82C5-CC1029C4B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D49700-845F-47C3-864F-D72ADC5D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8035627"/>
      </p:ext>
    </p:extLst>
  </p:cSld>
  <p:clrMapOvr>
    <a:masterClrMapping/>
  </p:clrMapOvr>
  <p:transition spd="slow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09898-545A-4BC9-8A28-F8BBC3DE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5D112C-4B0C-439D-BDF5-CCDE36AFC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A3EACF-EFDF-46F6-9422-D027F569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F0AA0C-D231-494C-A408-8FC2233F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189C28-E4F7-4F27-A28B-7F7E64D6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95BB70-D263-4376-B592-D29ED79C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6483173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AC383-90A1-4944-902A-8279065D0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C1F0FA-1477-4670-9040-3B3F6CA62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E24119-C102-4512-90F4-9BA2E018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746526-862A-4DEF-A013-5649E1A6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7C035E-80C0-4E00-BAD8-6D9BDA87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4560508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D5549B3-B9DC-40A8-BCF9-211EE8ABF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5877ABC-48B1-4238-9328-A395FD771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C7F276-49F8-4B2C-AAFF-C7A15837B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6B2861-8BD1-4789-8643-40DCAC11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0158C4-8647-4FA4-A990-BA58B41B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4086703"/>
      </p:ext>
    </p:extLst>
  </p:cSld>
  <p:clrMapOvr>
    <a:masterClrMapping/>
  </p:clrMapOvr>
  <p:transition spd="slow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D4C849E-8FDA-34A0-7CD2-64EDCAC9F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8" y="443046"/>
            <a:ext cx="3381255" cy="58115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2058" y="1984889"/>
            <a:ext cx="6104332" cy="1043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267" b="1" i="0">
                <a:solidFill>
                  <a:srgbClr val="5F5D8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2058" y="3028508"/>
            <a:ext cx="6104332" cy="533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33" b="0" i="0">
                <a:solidFill>
                  <a:srgbClr val="5F5D8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Subtitle of the presentation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518978F-F373-430B-85CD-7F1D967225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32059" y="479799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AB0C2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Name of the speaker</a:t>
            </a:r>
          </a:p>
          <a:p>
            <a:pPr lvl="0"/>
            <a:r>
              <a:rPr lang="en-GB"/>
              <a:t>Position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DF40534-86AB-4408-9234-40E0777315E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32059" y="552573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AB0C2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CH"/>
              <a:t>City Nation, Date 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58B7F-4B8D-BB94-9292-DED031A5E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373" y="365757"/>
            <a:ext cx="5322627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CA22DB6-01FE-B574-F4D9-9A33C489C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65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5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F7DA-7EDC-FBA3-7FED-B45ECA0D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99" y="1835151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133" kern="1200">
                <a:solidFill>
                  <a:srgbClr val="5F5D8E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rgbClr val="AB0C23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Google Shape;19;p14">
            <a:extLst>
              <a:ext uri="{FF2B5EF4-FFF2-40B4-BE49-F238E27FC236}">
                <a16:creationId xmlns:a16="http://schemas.microsoft.com/office/drawing/2014/main" id="{7E29A2B3-2685-843A-6AAE-FC68E0B57C8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" name="Google Shape;18;p14">
            <a:extLst>
              <a:ext uri="{FF2B5EF4-FFF2-40B4-BE49-F238E27FC236}">
                <a16:creationId xmlns:a16="http://schemas.microsoft.com/office/drawing/2014/main" id="{7B28D9C0-A613-09FC-7C2A-0CBC18F3C9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5CEAA2-49D1-2F6D-07A2-44AB66496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22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63774F-E392-0830-E9BC-C8336395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23" y="345669"/>
            <a:ext cx="1843200" cy="316800"/>
          </a:xfrm>
          <a:prstGeom prst="rect">
            <a:avLst/>
          </a:prstGeom>
        </p:spPr>
      </p:pic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73" y="1743740"/>
            <a:ext cx="11213200" cy="480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672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0"/>
            <a:ext cx="11213200" cy="43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29245-1127-41C1-8399-15B8A6D93BE9}"/>
              </a:ext>
            </a:extLst>
          </p:cNvPr>
          <p:cNvSpPr txBox="1"/>
          <p:nvPr userDrawn="1"/>
        </p:nvSpPr>
        <p:spPr>
          <a:xfrm>
            <a:off x="569400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Google Shape;17;p14">
            <a:extLst>
              <a:ext uri="{FF2B5EF4-FFF2-40B4-BE49-F238E27FC236}">
                <a16:creationId xmlns:a16="http://schemas.microsoft.com/office/drawing/2014/main" id="{7F38491F-1A8A-4D61-8305-D4361D7666D3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600362" y="6358246"/>
            <a:ext cx="3110095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0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341DE0-7C33-671E-3754-83EE8496A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23" y="345669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25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63774F-E392-0830-E9BC-C8336395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344" y="357717"/>
            <a:ext cx="1843200" cy="316800"/>
          </a:xfrm>
          <a:prstGeom prst="rect">
            <a:avLst/>
          </a:prstGeom>
        </p:spPr>
      </p:pic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89668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9635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0"/>
            <a:ext cx="11213200" cy="480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64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63774F-E392-0830-E9BC-C8336395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344" y="357717"/>
            <a:ext cx="1843200" cy="316800"/>
          </a:xfrm>
          <a:prstGeom prst="rect">
            <a:avLst/>
          </a:prstGeom>
        </p:spPr>
      </p:pic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89668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9635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" name="Google Shape;17;p14">
            <a:extLst>
              <a:ext uri="{FF2B5EF4-FFF2-40B4-BE49-F238E27FC236}">
                <a16:creationId xmlns:a16="http://schemas.microsoft.com/office/drawing/2014/main" id="{62E1C9A2-BF1A-B7A6-3C13-AF31CBFDFA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0"/>
            <a:ext cx="11213200" cy="43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C6149-D3D2-BE2E-2D6E-93847AC2DF02}"/>
              </a:ext>
            </a:extLst>
          </p:cNvPr>
          <p:cNvSpPr txBox="1"/>
          <p:nvPr userDrawn="1"/>
        </p:nvSpPr>
        <p:spPr>
          <a:xfrm>
            <a:off x="569400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00638DD3-B1F5-07F7-853A-B4E5B003BF5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600362" y="6358246"/>
            <a:ext cx="3110095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0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</a:p>
        </p:txBody>
      </p:sp>
    </p:spTree>
    <p:extLst>
      <p:ext uri="{BB962C8B-B14F-4D97-AF65-F5344CB8AC3E}">
        <p14:creationId xmlns:p14="http://schemas.microsoft.com/office/powerpoint/2010/main" val="215937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0"/>
            <a:ext cx="10296867" cy="43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29245-1127-41C1-8399-15B8A6D93BE9}"/>
              </a:ext>
            </a:extLst>
          </p:cNvPr>
          <p:cNvSpPr txBox="1"/>
          <p:nvPr userDrawn="1"/>
        </p:nvSpPr>
        <p:spPr>
          <a:xfrm>
            <a:off x="4796536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44C3251-218E-13C6-6408-20D44C547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87" y="345669"/>
            <a:ext cx="1843200" cy="31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9ACFE-976D-F96A-3EA8-A0087950B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5277" y="3035456"/>
            <a:ext cx="1016724" cy="3037323"/>
          </a:xfrm>
          <a:prstGeom prst="rect">
            <a:avLst/>
          </a:prstGeom>
        </p:spPr>
      </p:pic>
      <p:sp>
        <p:nvSpPr>
          <p:cNvPr id="3" name="Google Shape;17;p14">
            <a:extLst>
              <a:ext uri="{FF2B5EF4-FFF2-40B4-BE49-F238E27FC236}">
                <a16:creationId xmlns:a16="http://schemas.microsoft.com/office/drawing/2014/main" id="{AC74C1A0-01C3-40BC-AD60-904E5598CB85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600362" y="6358246"/>
            <a:ext cx="3110095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0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</a:p>
        </p:txBody>
      </p:sp>
    </p:spTree>
    <p:extLst>
      <p:ext uri="{BB962C8B-B14F-4D97-AF65-F5344CB8AC3E}">
        <p14:creationId xmlns:p14="http://schemas.microsoft.com/office/powerpoint/2010/main" val="43601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2438433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8400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0"/>
            <a:ext cx="10296867" cy="480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199D1-A9ED-0344-52B0-9509F1385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5277" y="3511644"/>
            <a:ext cx="1016724" cy="303732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B4D4B26-0414-CFE8-780A-2EAB8C27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87" y="345669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10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63774F-E392-0830-E9BC-C8336395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344" y="357717"/>
            <a:ext cx="1843200" cy="316800"/>
          </a:xfrm>
          <a:prstGeom prst="rect">
            <a:avLst/>
          </a:prstGeom>
        </p:spPr>
      </p:pic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89668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9635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8" y="1743740"/>
            <a:ext cx="9984369" cy="480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D767A-86FA-4AAA-DC3E-0E9927523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5277" y="3511644"/>
            <a:ext cx="1016724" cy="303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9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63774F-E392-0830-E9BC-C833639591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344" y="357717"/>
            <a:ext cx="1843200" cy="316800"/>
          </a:xfrm>
          <a:prstGeom prst="rect">
            <a:avLst/>
          </a:prstGeom>
        </p:spPr>
      </p:pic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89668" y="933717"/>
            <a:ext cx="9275201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9635" y="357717"/>
            <a:ext cx="9275053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C6149-D3D2-BE2E-2D6E-93847AC2DF02}"/>
              </a:ext>
            </a:extLst>
          </p:cNvPr>
          <p:cNvSpPr txBox="1"/>
          <p:nvPr userDrawn="1"/>
        </p:nvSpPr>
        <p:spPr>
          <a:xfrm>
            <a:off x="569400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Google Shape;17;p14">
            <a:extLst>
              <a:ext uri="{FF2B5EF4-FFF2-40B4-BE49-F238E27FC236}">
                <a16:creationId xmlns:a16="http://schemas.microsoft.com/office/drawing/2014/main" id="{83842FD7-E658-A2CC-E9EA-6A19BFB78A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1743740"/>
            <a:ext cx="10296867" cy="432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118BC-BDA2-92A9-8098-615434375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5277" y="3035456"/>
            <a:ext cx="1016724" cy="3037323"/>
          </a:xfrm>
          <a:prstGeom prst="rect">
            <a:avLst/>
          </a:prstGeom>
        </p:spPr>
      </p:pic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495ABEB1-7CD3-8C56-EE13-3D746FA3AB61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600362" y="6358246"/>
            <a:ext cx="3110095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0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</a:p>
        </p:txBody>
      </p:sp>
    </p:spTree>
    <p:extLst>
      <p:ext uri="{BB962C8B-B14F-4D97-AF65-F5344CB8AC3E}">
        <p14:creationId xmlns:p14="http://schemas.microsoft.com/office/powerpoint/2010/main" val="382124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69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preserve="1" userDrawn="1">
  <p:cSld name="2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5F1FA-5563-06E0-90A6-7DADE4AE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381" y="1055255"/>
            <a:ext cx="3684620" cy="4747491"/>
          </a:xfrm>
          <a:prstGeom prst="rect">
            <a:avLst/>
          </a:prstGeom>
        </p:spPr>
      </p:pic>
      <p:sp>
        <p:nvSpPr>
          <p:cNvPr id="8" name="Google Shape;22;p15">
            <a:extLst>
              <a:ext uri="{FF2B5EF4-FFF2-40B4-BE49-F238E27FC236}">
                <a16:creationId xmlns:a16="http://schemas.microsoft.com/office/drawing/2014/main" id="{97839463-F45A-452F-84F7-AE7637A2AA8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001" y="2494536"/>
            <a:ext cx="686355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23;p15">
            <a:extLst>
              <a:ext uri="{FF2B5EF4-FFF2-40B4-BE49-F238E27FC236}">
                <a16:creationId xmlns:a16="http://schemas.microsoft.com/office/drawing/2014/main" id="{560DC4F9-1CE4-4388-933C-5545DB0CD5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0001" y="3694533"/>
            <a:ext cx="686355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56B2B27-E2AF-3BF6-4867-414284C2B5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75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preserve="1" userDrawn="1">
  <p:cSld name="2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;p15">
            <a:extLst>
              <a:ext uri="{FF2B5EF4-FFF2-40B4-BE49-F238E27FC236}">
                <a16:creationId xmlns:a16="http://schemas.microsoft.com/office/drawing/2014/main" id="{97839463-F45A-452F-84F7-AE7637A2AA8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0001" y="2494536"/>
            <a:ext cx="6863553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23;p15">
            <a:extLst>
              <a:ext uri="{FF2B5EF4-FFF2-40B4-BE49-F238E27FC236}">
                <a16:creationId xmlns:a16="http://schemas.microsoft.com/office/drawing/2014/main" id="{560DC4F9-1CE4-4388-933C-5545DB0CD5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0001" y="3694533"/>
            <a:ext cx="6863553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F4F1A-021D-4AE7-9A5D-E1651C08B59C}"/>
              </a:ext>
            </a:extLst>
          </p:cNvPr>
          <p:cNvSpPr txBox="1"/>
          <p:nvPr userDrawn="1"/>
        </p:nvSpPr>
        <p:spPr>
          <a:xfrm>
            <a:off x="6062187" y="6402717"/>
            <a:ext cx="4093032" cy="369332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Google Shape;17;p14">
            <a:extLst>
              <a:ext uri="{FF2B5EF4-FFF2-40B4-BE49-F238E27FC236}">
                <a16:creationId xmlns:a16="http://schemas.microsoft.com/office/drawing/2014/main" id="{9A022B80-BC6D-4251-97C9-A1DA7C66860E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726676" y="6358246"/>
            <a:ext cx="3201037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F9B9E-E612-CAD1-8C28-2E070B88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381" y="1055255"/>
            <a:ext cx="3684620" cy="474749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30CC272-1BFE-1577-4A74-328383D9F9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5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2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265234-4107-4D6D-B6CF-71BF3D224F74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28D0820-6913-437C-A4E4-ED5E441DEA3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53810" y="6324156"/>
            <a:ext cx="3201037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  <a:endParaRPr dirty="0"/>
          </a:p>
        </p:txBody>
      </p:sp>
      <p:sp>
        <p:nvSpPr>
          <p:cNvPr id="3" name="Google Shape;19;p14">
            <a:extLst>
              <a:ext uri="{FF2B5EF4-FFF2-40B4-BE49-F238E27FC236}">
                <a16:creationId xmlns:a16="http://schemas.microsoft.com/office/drawing/2014/main" id="{4F1CA240-2642-1763-40C4-B45A7E30B5B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788965C1-01AC-E2F6-5184-7CAE3C8916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Google Shape;17;p14">
            <a:extLst>
              <a:ext uri="{FF2B5EF4-FFF2-40B4-BE49-F238E27FC236}">
                <a16:creationId xmlns:a16="http://schemas.microsoft.com/office/drawing/2014/main" id="{23A0E90A-AA58-C609-CC3D-906A14B42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D571E7-BDD0-AA31-D15B-2C831372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4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3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265234-4107-4D6D-B6CF-71BF3D224F74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2" name="Google Shape;17;p14">
            <a:extLst>
              <a:ext uri="{FF2B5EF4-FFF2-40B4-BE49-F238E27FC236}">
                <a16:creationId xmlns:a16="http://schemas.microsoft.com/office/drawing/2014/main" id="{E28D0820-6913-437C-A4E4-ED5E441DEA39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53810" y="6324156"/>
            <a:ext cx="3201037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</a:p>
        </p:txBody>
      </p:sp>
      <p:sp>
        <p:nvSpPr>
          <p:cNvPr id="3" name="Google Shape;19;p14">
            <a:extLst>
              <a:ext uri="{FF2B5EF4-FFF2-40B4-BE49-F238E27FC236}">
                <a16:creationId xmlns:a16="http://schemas.microsoft.com/office/drawing/2014/main" id="{4F1CA240-2642-1763-40C4-B45A7E30B5B1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788965C1-01AC-E2F6-5184-7CAE3C8916C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Google Shape;17;p14">
            <a:extLst>
              <a:ext uri="{FF2B5EF4-FFF2-40B4-BE49-F238E27FC236}">
                <a16:creationId xmlns:a16="http://schemas.microsoft.com/office/drawing/2014/main" id="{23A0E90A-AA58-C609-CC3D-906A14B42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59976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BD571E7-BDD0-AA31-D15B-2C8313727B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1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73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Chapter" preserve="1" userDrawn="1">
  <p:cSld name="3_Title Chapt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265234-4107-4D6D-B6CF-71BF3D224F74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AB0C23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AB0C23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1CA51A5-BFE7-E244-6AA3-3D6CCEFD2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DB6C73AD-5FD7-882C-9953-E3B14F34F1B6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53810" y="6324156"/>
            <a:ext cx="3201037" cy="240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/>
              <a:t>Bart Neyns MD PhD</a:t>
            </a:r>
          </a:p>
        </p:txBody>
      </p:sp>
    </p:spTree>
    <p:extLst>
      <p:ext uri="{BB962C8B-B14F-4D97-AF65-F5344CB8AC3E}">
        <p14:creationId xmlns:p14="http://schemas.microsoft.com/office/powerpoint/2010/main" val="151774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preserve="1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7A94E6-FBD8-AB05-31EB-57E61D0F1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4" y="6248188"/>
            <a:ext cx="1843200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7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548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preserve="1" userDrawn="1">
  <p:cSld name="8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87D68E1-6054-41A0-9F7E-38209ACC31E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04350" y="2060011"/>
            <a:ext cx="6104332" cy="1502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3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CH"/>
              <a:t>Click to add text </a:t>
            </a:r>
            <a:endParaRPr lang="en-GB"/>
          </a:p>
        </p:txBody>
      </p:sp>
      <p:sp>
        <p:nvSpPr>
          <p:cNvPr id="11" name="Google Shape;48;p20">
            <a:extLst>
              <a:ext uri="{FF2B5EF4-FFF2-40B4-BE49-F238E27FC236}">
                <a16:creationId xmlns:a16="http://schemas.microsoft.com/office/drawing/2014/main" id="{233D06C7-442A-4E69-9D20-2D31FDBC308C}"/>
              </a:ext>
            </a:extLst>
          </p:cNvPr>
          <p:cNvSpPr txBox="1"/>
          <p:nvPr userDrawn="1"/>
        </p:nvSpPr>
        <p:spPr>
          <a:xfrm>
            <a:off x="506462" y="4948612"/>
            <a:ext cx="4218919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  <a:t>European Society for Medical Oncology (ESMO)</a:t>
            </a:r>
            <a:endParaRPr sz="1600" b="0" i="0" u="none" strike="noStrike" cap="none">
              <a:solidFill>
                <a:srgbClr val="5F5D8E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  <a:t>Via Ginevra 4, CH-6900 Lugano</a:t>
            </a:r>
            <a:br>
              <a:rPr lang="en-US" sz="1600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  <a:t>T. +41 (0)91 973 19 00</a:t>
            </a:r>
            <a:br>
              <a:rPr lang="en-US" sz="1600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  <a:t>esmo@esmo.org</a:t>
            </a:r>
            <a:br>
              <a:rPr lang="en-US" sz="1600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1600" b="0" i="0" u="none" strike="noStrike" cap="none">
              <a:solidFill>
                <a:srgbClr val="5F5D8E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rPr>
              <a:t>esmo.org</a:t>
            </a:r>
            <a:endParaRPr sz="1600" b="1" i="0" u="none" strike="noStrike" cap="none">
              <a:solidFill>
                <a:srgbClr val="5F5D8E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D8CCFD7-15E4-FC5A-FF84-42F24F7CF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8" y="443046"/>
            <a:ext cx="3381255" cy="581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86E851-BD39-384D-50D1-FD36E9467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373" y="365757"/>
            <a:ext cx="5322627" cy="64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41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B8426-2069-4CCA-BEDF-689409324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855516-507A-4653-80B5-F2F58898C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C79966-4D3E-4AE5-8D30-92A999FD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2D49A3-C45E-4DAC-A98D-0FC9CB14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0C27BA-2F09-4D44-876E-2AD99C12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115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64644-7F09-49DA-89FA-419C5D6F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4A1F43-4029-4BF7-8ED3-EC5091BA0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EC1074-EE8F-4050-B540-0BCDBB66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476563-637D-41F8-8185-47F15417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EFEAF6-CACD-444D-9BE1-EB94660D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467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5C522-7655-4C18-AAAF-8DEFDA98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3CFC80-D87C-43CB-A0CC-132B59863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DA363F-B9C9-43AC-8E66-654D6373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6F77AE-A031-4760-ADBB-2B1473976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23F9F0-1D15-43A7-8C8F-FD5C60A3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787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6B98A-E92B-4642-B4FB-62996B82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6643AA-58EF-4F51-9D72-740346D0F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7B179E-A3A2-4499-AC90-428C54D26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6847B1-7B4A-4558-8DD6-743F567A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6A41BF-EFFA-40C6-8C1D-E88A8E2A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C0B5E-168B-484C-AFDF-AB4802687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63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E7AC1-6372-46F8-A8EA-D0A95CA6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90550D-07C0-4292-8C4C-AA576D222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0F5070-D7EC-4609-B9D8-63537BE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A67EA1-D3C5-4205-ABD6-89137B7F1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C35AEFB-79DE-460E-90AB-321488619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1D34F43-6594-4116-A578-80882D6C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D9CB6EC-F181-4F87-BFDE-D8293A6A9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6871946-5803-4382-AABD-BFD1D2A7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565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AEFD88-9A5F-48D0-91F5-6321C6B0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D978962-C018-4909-A07C-F330E2987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B5C0DCD-D3B4-437E-85F2-5FACC3B8C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9032B0E-7EB1-43C2-A22A-D430087F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0FA8776-BB7E-4536-832C-5376653A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EF27329-2636-4108-8D1A-DD61376A9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1A8939-0847-4476-97E0-5943DC966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96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5EE9F-5AC2-4AFB-93F5-5BE8FCF4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940E36-2627-4A5B-BE4A-296C8643C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20A2CF-C244-4C15-BD87-7BF44A2FB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AFA9D2-12AB-4E04-8E50-06B433F8B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3A06C3-2F35-424C-8896-FA6653527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0BFD8F-EDAC-4FC1-8BE6-D222A1A6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239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49CC58-8DE5-423A-8DFF-7E6ABBE17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7B69455-9C5B-46BD-98A5-8D957BDCC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9F017C-A3C2-4AA5-920A-B54919C17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D2ED13-F1C5-4706-8F54-CE5B9863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8EF104-0932-4877-8E52-50E8728E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DFBAA2-EDAB-474E-B6E3-D0A25840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05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73221-0DF6-48BD-9AE3-C56E9E836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80D4B4-91D5-4969-AA4C-999B70842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61D6AA-C73D-40C3-A263-CD2126AD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44C6CA-D3C8-4C4D-B928-25647D0B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2334B8-3F2A-44D6-A55D-FA82564B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17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15E13D0-6E52-462E-9847-AE0865DCA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5B78CE-05EB-4CEA-B897-4BF1E15A4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022016-66BA-4C7B-8964-20CE4BC8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D48829-B119-4759-AD39-093C2082F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5DAF88-7B92-44DE-85AB-C2943D95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11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5" y="1296000"/>
            <a:ext cx="11523133" cy="47378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4435" y="5981652"/>
            <a:ext cx="941328" cy="365125"/>
          </a:xfrm>
          <a:prstGeom prst="rect">
            <a:avLst/>
          </a:prstGeom>
        </p:spPr>
        <p:txBody>
          <a:bodyPr/>
          <a:lstStyle/>
          <a:p>
            <a:fld id="{ADE4D094-0D94-4536-828D-F92BB771201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9816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0068" y="6312364"/>
            <a:ext cx="647475" cy="365125"/>
          </a:xfrm>
          <a:prstGeom prst="rect">
            <a:avLst/>
          </a:prstGeom>
        </p:spPr>
        <p:txBody>
          <a:bodyPr/>
          <a:lstStyle/>
          <a:p>
            <a:fld id="{7E65ABA9-FDBC-404A-8885-A9833F7786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5" y="6070194"/>
            <a:ext cx="11523133" cy="27693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333"/>
            </a:lvl1pPr>
            <a:lvl2pPr marL="457178" indent="0">
              <a:buNone/>
              <a:defRPr sz="1400"/>
            </a:lvl2pPr>
            <a:lvl3pPr marL="914354" indent="0">
              <a:buNone/>
              <a:defRPr sz="1333"/>
            </a:lvl3pPr>
            <a:lvl4pPr marL="1371532" indent="0">
              <a:buNone/>
              <a:defRPr sz="1333"/>
            </a:lvl4pPr>
            <a:lvl5pPr marL="1828709" indent="0">
              <a:buNone/>
              <a:defRPr sz="1333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03480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3E181-8252-41D6-A9FE-1E56A75F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A10485-F452-43C4-A631-842FA4F8C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F9CA83-17B9-4BCC-8A1D-EB0BB2B5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8930FE-1E0F-4AFB-BDBF-913F13F2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1DF798-BA44-40E4-BB6B-18A64D27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0065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28DA8A-3486-49E9-91E3-A8CE1D60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02F19-7B54-4447-A4DF-EF0A48696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EA8F41-B515-485A-AD40-54686D0B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679B6B-7BED-48B6-8DD8-9BD58350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90C55B-104D-4B15-9116-3A04E37E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792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FF217-3FBA-4D8D-99BC-316CECE8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81D6A1-1977-4F07-B3DD-A94ECA1EE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DCEC6E-2F63-4403-9C2F-DBD4C88B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BA2A21-57EB-4829-9E0F-607BE484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CDD8B1-B1A0-47BB-B415-EF1983E0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4718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DBD423-C1AA-4AF0-BBC1-8D220D2A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C80EDD-8698-43E1-BC34-8AA750FA3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1AEEC3-AE70-4097-906D-8588251C7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53C035-4A7A-47BF-9EA4-ACE75DFD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66812A-5082-4C9C-B2A0-75421614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A994F9-48CA-4844-A97E-739C8490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60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787" r:id="rId2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F4424-4D09-48C1-ACB2-49B9B9D38156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C9D3-018A-4FFF-B0F9-73B4EF704A5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25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8DF6830-4963-4064-8A12-8E3083481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51B5789-C9BC-4C6A-BC0F-6EC3ABC639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7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4F21A84-222D-4AC1-850C-FA6C58F2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829F0E-EE9F-436A-8E71-F558BF3A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FA2FDE-83FA-4A32-92AC-6FD741088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BC9E4-B456-4CE1-A07E-4F81334692C9}" type="datetimeFigureOut">
              <a:rPr lang="nl-BE" smtClean="0"/>
              <a:t>9/04/2025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014757-8D5F-4B31-A106-B7BC290E3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DBAAEC-FBCA-451A-B7E8-5DCFBEDF0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92B04-9BC8-452D-A2E6-7C051DF61F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214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>
    <p:push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241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C3738EB-D632-4E25-8043-691808751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9DCF02-A89D-4D2B-9FFB-B6975EEFA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018EEA-489B-420F-9753-852047F9D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838C2-66A1-4E83-A101-3DFE69A30D5E}" type="datetimeFigureOut">
              <a:rPr lang="en-US" smtClean="0"/>
              <a:t>4/9/25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0E4868-056B-4AA1-A648-AB7A50830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BF6FF5-049F-4192-86E0-171876495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73BDC-74F0-43CE-8688-5EB85ECF80B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DA16B80-4B0C-47ED-808E-94816FD22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5D7754-D2FE-47C3-841C-FE0D0BBC0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6BEF47-DA0C-4099-9BB3-FF5824634C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BF9F-787F-448B-8FE7-1FA0A9CF1B17}" type="datetimeFigureOut">
              <a:rPr lang="it-IT" smtClean="0"/>
              <a:t>09/04/25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799AA5-0727-4B9F-9E42-34BE50426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29C1B9-49B2-4E21-95F5-EA4400A75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92C45-EEE9-4829-8C1C-3CE7B2F0FE87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16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B337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18" Type="http://schemas.openxmlformats.org/officeDocument/2006/relationships/image" Target="../media/image98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80.jpeg"/><Relationship Id="rId17" Type="http://schemas.openxmlformats.org/officeDocument/2006/relationships/image" Target="../media/image97.jpeg"/><Relationship Id="rId2" Type="http://schemas.openxmlformats.org/officeDocument/2006/relationships/image" Target="../media/image84.png"/><Relationship Id="rId16" Type="http://schemas.openxmlformats.org/officeDocument/2006/relationships/image" Target="../media/image96.png"/><Relationship Id="rId20" Type="http://schemas.openxmlformats.org/officeDocument/2006/relationships/image" Target="../media/image10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10" Type="http://schemas.openxmlformats.org/officeDocument/2006/relationships/image" Target="../media/image92.jpeg"/><Relationship Id="rId19" Type="http://schemas.openxmlformats.org/officeDocument/2006/relationships/image" Target="../media/image99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Relationship Id="rId1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2025_template publieksdag_01.jpg" descr="2025_template publieksdag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ctangle 2"/>
          <p:cNvSpPr txBox="1"/>
          <p:nvPr/>
        </p:nvSpPr>
        <p:spPr>
          <a:xfrm>
            <a:off x="3539220" y="3683000"/>
            <a:ext cx="666496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spAutoFit/>
          </a:bodyPr>
          <a:lstStyle>
            <a:lvl1pPr>
              <a:defRPr sz="30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r>
              <a:t>Zaterdag 15 maart 2025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191882FA-C915-461D-994F-74FFCA75C24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56199" y="910951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9B5B62E0-5CB4-47E7-BAF7-40EF4C4436EB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7018743" y="883243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CD8704D7-19FE-4EBF-934D-5EB9ED22FDC9}"/>
              </a:ext>
            </a:extLst>
          </p:cNvPr>
          <p:cNvSpPr/>
          <p:nvPr/>
        </p:nvSpPr>
        <p:spPr>
          <a:xfrm flipV="1">
            <a:off x="184068" y="970051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72632CC5-B122-4666-857E-13B1DDA86EB1}"/>
              </a:ext>
            </a:extLst>
          </p:cNvPr>
          <p:cNvSpPr/>
          <p:nvPr/>
        </p:nvSpPr>
        <p:spPr>
          <a:xfrm flipV="1">
            <a:off x="8344397" y="948597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0181AB2-DCA1-41AA-8D98-F30FE037A85F}"/>
              </a:ext>
            </a:extLst>
          </p:cNvPr>
          <p:cNvSpPr txBox="1"/>
          <p:nvPr/>
        </p:nvSpPr>
        <p:spPr>
          <a:xfrm>
            <a:off x="9611422" y="6117541"/>
            <a:ext cx="240129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nl-BE"/>
            </a:defPPr>
            <a:lvl1pPr>
              <a:defRPr sz="1200"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Omuro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A.et al. Neuro-Oncology 2017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E90A935-4516-445F-9D5E-931F7EC65F18}"/>
              </a:ext>
            </a:extLst>
          </p:cNvPr>
          <p:cNvSpPr txBox="1"/>
          <p:nvPr/>
        </p:nvSpPr>
        <p:spPr>
          <a:xfrm>
            <a:off x="370243" y="5554677"/>
            <a:ext cx="17681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it-IT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umeh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P. et al. Nature 2014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302E2135-4B28-425D-9E78-7C0822594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50007"/>
          <a:stretch/>
        </p:blipFill>
        <p:spPr>
          <a:xfrm>
            <a:off x="4005043" y="519545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FDF556A-828C-446E-AC72-C03B99497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50007"/>
          <a:stretch/>
        </p:blipFill>
        <p:spPr>
          <a:xfrm>
            <a:off x="6300969" y="527503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D93566-2559-40F0-A6F0-86AEAB84B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3" y="1847746"/>
            <a:ext cx="4473449" cy="370693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BBAE1B9-9E76-4DC2-89B4-3C9788CB9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561" y="2073983"/>
            <a:ext cx="3886896" cy="4043558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613834C0-F2C9-4E3A-9527-1430CAD3EB5E}"/>
              </a:ext>
            </a:extLst>
          </p:cNvPr>
          <p:cNvSpPr txBox="1"/>
          <p:nvPr/>
        </p:nvSpPr>
        <p:spPr>
          <a:xfrm>
            <a:off x="4205423" y="60645"/>
            <a:ext cx="37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Immune Checkpoint </a:t>
            </a:r>
            <a:r>
              <a:rPr kumimoji="0" lang="nl-NL" sz="1800" b="0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Blockade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6BD6D39-F6C8-4B8E-A987-E252C49FD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510" y="1180028"/>
            <a:ext cx="1302114" cy="8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2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Verbindingslijn: gebogen 21">
            <a:extLst>
              <a:ext uri="{FF2B5EF4-FFF2-40B4-BE49-F238E27FC236}">
                <a16:creationId xmlns:a16="http://schemas.microsoft.com/office/drawing/2014/main" id="{78E72B2D-ECF1-4DBB-8671-3E3B3AE6DE8C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56199" y="910951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Verbindingslijn: gebogen 22">
            <a:extLst>
              <a:ext uri="{FF2B5EF4-FFF2-40B4-BE49-F238E27FC236}">
                <a16:creationId xmlns:a16="http://schemas.microsoft.com/office/drawing/2014/main" id="{B2030266-6A33-4E43-B37B-4CA6524B8EC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18743" y="883243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4ED572-89FE-4C63-B0AD-9559BE13D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50007"/>
          <a:stretch/>
        </p:blipFill>
        <p:spPr>
          <a:xfrm>
            <a:off x="4005043" y="519545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804A4A9-13DB-4378-A9C8-D93307B958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50007"/>
          <a:stretch/>
        </p:blipFill>
        <p:spPr>
          <a:xfrm>
            <a:off x="6300969" y="527503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CD8704D7-19FE-4EBF-934D-5EB9ED22FDC9}"/>
              </a:ext>
            </a:extLst>
          </p:cNvPr>
          <p:cNvSpPr/>
          <p:nvPr/>
        </p:nvSpPr>
        <p:spPr>
          <a:xfrm flipV="1">
            <a:off x="184068" y="970051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72632CC5-B122-4666-857E-13B1DDA86EB1}"/>
              </a:ext>
            </a:extLst>
          </p:cNvPr>
          <p:cNvSpPr/>
          <p:nvPr/>
        </p:nvSpPr>
        <p:spPr>
          <a:xfrm flipV="1">
            <a:off x="8344397" y="948597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674F358-6FA1-4843-B6BD-DFF31A820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"/>
          <a:stretch/>
        </p:blipFill>
        <p:spPr bwMode="auto">
          <a:xfrm>
            <a:off x="1053758" y="3941219"/>
            <a:ext cx="3523237" cy="192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7BFE303-B104-43DA-98DF-8C98C526E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2"/>
          <a:stretch/>
        </p:blipFill>
        <p:spPr bwMode="auto">
          <a:xfrm>
            <a:off x="980712" y="1816378"/>
            <a:ext cx="3596284" cy="2021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9DD6302C-72E0-4566-A440-D3A8DA0DB158}"/>
              </a:ext>
            </a:extLst>
          </p:cNvPr>
          <p:cNvSpPr txBox="1"/>
          <p:nvPr/>
        </p:nvSpPr>
        <p:spPr>
          <a:xfrm>
            <a:off x="1053758" y="5921941"/>
            <a:ext cx="275876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nl-BE"/>
            </a:defPPr>
            <a:lvl1pPr>
              <a:defRPr sz="1200"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Tawbi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NEJM 2018; Long G. et al. Lancet Oncol. 2018 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EEE35FE-DFA2-4563-8F04-92BDB54D3196}"/>
              </a:ext>
            </a:extLst>
          </p:cNvPr>
          <p:cNvSpPr txBox="1"/>
          <p:nvPr/>
        </p:nvSpPr>
        <p:spPr>
          <a:xfrm>
            <a:off x="406925" y="1328669"/>
            <a:ext cx="2939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CheckMate204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&amp; ABC trials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AAB6864-E6CD-4FDE-960F-03BACAAF0F32}"/>
              </a:ext>
            </a:extLst>
          </p:cNvPr>
          <p:cNvSpPr txBox="1"/>
          <p:nvPr/>
        </p:nvSpPr>
        <p:spPr>
          <a:xfrm>
            <a:off x="4137687" y="60645"/>
            <a:ext cx="37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Immune Checkpoint </a:t>
            </a:r>
            <a:r>
              <a:rPr kumimoji="0" lang="nl-NL" sz="1800" b="0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Blockade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36E04B88-D549-4CE6-8CEC-8D2C76951827}"/>
              </a:ext>
            </a:extLst>
          </p:cNvPr>
          <p:cNvGrpSpPr/>
          <p:nvPr/>
        </p:nvGrpSpPr>
        <p:grpSpPr>
          <a:xfrm>
            <a:off x="6194293" y="1307215"/>
            <a:ext cx="6108721" cy="11293202"/>
            <a:chOff x="6266839" y="-5261194"/>
            <a:chExt cx="6108721" cy="11293202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C2947656-7E77-4115-A965-84B0FAD08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6839" y="-5261194"/>
              <a:ext cx="6108721" cy="5328366"/>
            </a:xfrm>
            <a:prstGeom prst="rect">
              <a:avLst/>
            </a:prstGeom>
          </p:spPr>
        </p:pic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7FDBE1E6-5A8A-49C3-82EF-289686147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66839" y="2535328"/>
              <a:ext cx="5690875" cy="349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3440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00443 -0.9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4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B9D5475-0A4B-4C0A-9029-5339B6EF9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648" y="1962833"/>
            <a:ext cx="5052091" cy="42579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F9909CC-34FF-454A-8702-C38E7BF54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218" y="141030"/>
            <a:ext cx="3780194" cy="337854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1240D-1812-4AAA-8680-B81082D88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5412" y="141029"/>
            <a:ext cx="11949196" cy="442608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FC5FF67-0B17-4C2C-A218-668C9BEC6189}"/>
              </a:ext>
            </a:extLst>
          </p:cNvPr>
          <p:cNvSpPr txBox="1"/>
          <p:nvPr/>
        </p:nvSpPr>
        <p:spPr>
          <a:xfrm>
            <a:off x="10162078" y="3618573"/>
            <a:ext cx="20299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Marabelle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 A et al. J Clin Invest 2013;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Fransen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 MF et al. Clin Cancer Res. 2013</a:t>
            </a:r>
          </a:p>
        </p:txBody>
      </p:sp>
    </p:spTree>
    <p:extLst>
      <p:ext uri="{BB962C8B-B14F-4D97-AF65-F5344CB8AC3E}">
        <p14:creationId xmlns:p14="http://schemas.microsoft.com/office/powerpoint/2010/main" val="28652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23518E08-C9C5-0F19-3756-8DFD09F1C2E3}"/>
              </a:ext>
            </a:extLst>
          </p:cNvPr>
          <p:cNvSpPr txBox="1">
            <a:spLocks/>
          </p:cNvSpPr>
          <p:nvPr/>
        </p:nvSpPr>
        <p:spPr>
          <a:xfrm>
            <a:off x="479819" y="96035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Phase I clinical trial on the intracranial administration of autologous CD1c(BDCA-1)</a:t>
            </a:r>
            <a:r>
              <a:rPr kumimoji="0" lang="en-US" sz="1467" b="1" i="0" u="none" strike="noStrike" kern="0" cap="none" spc="0" normalizeH="0" baseline="3000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/CD141(BDCA-3)</a:t>
            </a:r>
            <a:r>
              <a:rPr kumimoji="0" lang="en-US" sz="1467" b="1" i="0" u="none" strike="noStrike" kern="0" cap="none" spc="0" normalizeH="0" baseline="3000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 myeloid dendritic cells in combination with ipilimumab and nivolumab in patients with recurrent high-grade glioma</a:t>
            </a:r>
            <a:endParaRPr kumimoji="0" lang="en-US" sz="1467" b="1" i="0" u="none" strike="noStrike" kern="0" cap="none" spc="0" normalizeH="0" baseline="0" noProof="0" dirty="0">
              <a:ln>
                <a:noFill/>
              </a:ln>
              <a:solidFill>
                <a:srgbClr val="6E1E50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63EAF37-5A86-A575-AEBA-481789B81A10}"/>
              </a:ext>
            </a:extLst>
          </p:cNvPr>
          <p:cNvSpPr txBox="1">
            <a:spLocks/>
          </p:cNvSpPr>
          <p:nvPr/>
        </p:nvSpPr>
        <p:spPr>
          <a:xfrm>
            <a:off x="479999" y="445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56639D"/>
                </a:solidFill>
                <a:effectLst/>
                <a:uLnTx/>
                <a:uFillTx/>
                <a:latin typeface="Arial Narrow"/>
                <a:sym typeface="Arial Narrow"/>
              </a:rPr>
              <a:t>Study Rational of the Glitipni trial program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E772BD6-76A2-8DEB-D8EF-D2D6EF39F6FA}"/>
              </a:ext>
            </a:extLst>
          </p:cNvPr>
          <p:cNvSpPr txBox="1">
            <a:spLocks/>
          </p:cNvSpPr>
          <p:nvPr/>
        </p:nvSpPr>
        <p:spPr>
          <a:xfrm>
            <a:off x="553133" y="1517254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237061" marR="0" lvl="8" indent="-23706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Rational for the </a:t>
            </a:r>
            <a:r>
              <a:rPr kumimoji="0" lang="en-US" sz="1867" b="0" i="0" u="sng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G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lioma </a:t>
            </a:r>
            <a:r>
              <a:rPr kumimoji="0" lang="en-US" sz="1867" b="0" i="0" u="sng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I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ntra-</a:t>
            </a:r>
            <a:r>
              <a:rPr kumimoji="0" lang="en-US" sz="1867" b="0" i="0" u="sng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T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umoral </a:t>
            </a:r>
            <a:r>
              <a:rPr kumimoji="0" lang="en-US" sz="1867" b="0" i="0" u="sng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Ip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ilimumab plus </a:t>
            </a:r>
            <a:r>
              <a:rPr kumimoji="0" lang="en-US" sz="1867" b="0" i="0" u="sng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Ni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volumab (GlITIpNi) multi-cohort adaptive phase I clinical trial:</a:t>
            </a:r>
          </a:p>
          <a:p>
            <a:pPr marL="480472" marR="0" lvl="8" indent="-24341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Intra-cerebral administration of immune checkpoint mAb may results in a higher concentration &amp; activity within the CNS (of particular interest for anti-CTLA4 mAb as immune-related toxicity is dose limiting following IV administration)</a:t>
            </a:r>
          </a:p>
          <a:p>
            <a:pPr marL="480472" marR="0" lvl="8" indent="-24341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In preclinical models, intra-tumoral administration of anti-CTLA-4 mAb results in a superior risk/benefit ratio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1,2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5416B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480472" marR="0" lvl="8" indent="-24341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Intracranial administration can be complemented with low-dose IV-administration of nivolumab (: anti-PD-1 mAb; 10 mg Q2w IV) to achieve full PD-1 blockade on T-cells in the systemic circulation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3,4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 </a:t>
            </a:r>
          </a:p>
          <a:p>
            <a:pPr marL="237061" marR="0" lvl="8" indent="-23706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Rational for including CD1c(BDCA-1)</a:t>
            </a:r>
            <a:r>
              <a:rPr kumimoji="0" lang="en-US" sz="1867" b="0" i="0" u="none" strike="noStrike" kern="0" cap="none" spc="0" normalizeH="0" baseline="3000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/CD141(BDCA-3)</a:t>
            </a:r>
            <a:r>
              <a:rPr kumimoji="0" lang="en-US" sz="1867" b="0" i="0" u="none" strike="noStrike" kern="0" cap="none" spc="0" normalizeH="0" baseline="3000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 myeloid dendritic cells (myDC):</a:t>
            </a:r>
          </a:p>
          <a:p>
            <a:pPr marL="480472" marR="0" lvl="8" indent="-24341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Conventional DCs (cDC1 and cDC2) are pivotal in orchestrating the anti-tumor immune response (both in the tumor micro-environment and secondary lymphoid organs)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4,5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5416B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480472" marR="0" lvl="8" indent="-24341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Tumors evade eradication by the immune system by excluding cDC from their microenvironment or by induction of a tolerogenic cDC phenotype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6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5416B"/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480472" marR="0" lvl="8" indent="-24341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A clinical grade cDC cell product (classified as non-ATMP by EMA) can be obtained from PBMC by immuno-magnetic bead isolation using the CD1c(BDCA-1)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/CD141(BDCA-3)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+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cell surface markers (following depletion of CD14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+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and CD19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+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cells)</a:t>
            </a:r>
          </a:p>
          <a:p>
            <a:pPr marL="480472" marR="0" lvl="8" indent="-243411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Intratumoral injection of CD1c(BDCA-1)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/CD141(BDCA-3)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 myDC in combination with immune-checkpoint blockade, T-VEC, or AS01</a:t>
            </a:r>
            <a:r>
              <a:rPr kumimoji="0" lang="en-US" sz="1600" b="0" i="0" u="none" strike="noStrike" kern="0" cap="none" spc="0" normalizeH="0" baseline="-25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B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 was feasible/safe and resulted in durable responses in immune-checkpoint refractory tumors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7-10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5416B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DD2CC-3C79-6274-440B-93F6A694818F}"/>
              </a:ext>
            </a:extLst>
          </p:cNvPr>
          <p:cNvSpPr/>
          <p:nvPr/>
        </p:nvSpPr>
        <p:spPr>
          <a:xfrm>
            <a:off x="2553810" y="5847157"/>
            <a:ext cx="9212524" cy="523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 hangingPunct="1">
              <a:buClr>
                <a:srgbClr val="000000"/>
              </a:buClr>
            </a:pPr>
            <a:r>
              <a:rPr lang="en-US" sz="933" baseline="30000" dirty="0">
                <a:latin typeface="Arial"/>
                <a:cs typeface="Arial"/>
                <a:sym typeface="Arial"/>
              </a:rPr>
              <a:t>1</a:t>
            </a:r>
            <a:r>
              <a:rPr lang="en-US" sz="933" dirty="0">
                <a:latin typeface="Arial"/>
                <a:cs typeface="Arial"/>
                <a:sym typeface="Arial"/>
              </a:rPr>
              <a:t> </a:t>
            </a:r>
            <a:r>
              <a:rPr lang="nl-BE" sz="933" dirty="0">
                <a:latin typeface="Arial"/>
                <a:cs typeface="Arial"/>
                <a:sym typeface="Arial"/>
              </a:rPr>
              <a:t>Marabelle A, </a:t>
            </a:r>
            <a:r>
              <a:rPr lang="nl-BE" sz="933" dirty="0" err="1">
                <a:latin typeface="Arial"/>
                <a:cs typeface="Arial"/>
                <a:sym typeface="Arial"/>
              </a:rPr>
              <a:t>etal</a:t>
            </a:r>
            <a:r>
              <a:rPr lang="nl-BE" sz="933" dirty="0">
                <a:latin typeface="Arial"/>
                <a:cs typeface="Arial"/>
                <a:sym typeface="Arial"/>
              </a:rPr>
              <a:t>. </a:t>
            </a:r>
            <a:r>
              <a:rPr lang="nl-BE" sz="933" dirty="0" err="1">
                <a:latin typeface="Arial"/>
                <a:cs typeface="Arial"/>
                <a:sym typeface="Arial"/>
              </a:rPr>
              <a:t>Clin</a:t>
            </a:r>
            <a:r>
              <a:rPr lang="nl-BE" sz="933" dirty="0">
                <a:latin typeface="Arial"/>
                <a:cs typeface="Arial"/>
                <a:sym typeface="Arial"/>
              </a:rPr>
              <a:t> Cancer </a:t>
            </a:r>
            <a:r>
              <a:rPr lang="nl-BE" sz="933" dirty="0" err="1">
                <a:latin typeface="Arial"/>
                <a:cs typeface="Arial"/>
                <a:sym typeface="Arial"/>
              </a:rPr>
              <a:t>Res</a:t>
            </a:r>
            <a:r>
              <a:rPr lang="nl-BE" sz="933" dirty="0">
                <a:latin typeface="Arial"/>
                <a:cs typeface="Arial"/>
                <a:sym typeface="Arial"/>
              </a:rPr>
              <a:t> 2013; </a:t>
            </a:r>
            <a:r>
              <a:rPr lang="nl-BE" sz="933" baseline="30000" dirty="0">
                <a:latin typeface="Arial"/>
                <a:cs typeface="Arial"/>
                <a:sym typeface="Arial"/>
              </a:rPr>
              <a:t>2</a:t>
            </a:r>
            <a:r>
              <a:rPr lang="nl-BE" sz="933" dirty="0">
                <a:latin typeface="Arial"/>
                <a:cs typeface="Arial"/>
                <a:sym typeface="Arial"/>
              </a:rPr>
              <a:t> Fransen MF, et al. </a:t>
            </a:r>
            <a:r>
              <a:rPr lang="nl-BE" sz="933" dirty="0" err="1">
                <a:latin typeface="Arial"/>
                <a:cs typeface="Arial"/>
                <a:sym typeface="Arial"/>
              </a:rPr>
              <a:t>Clin</a:t>
            </a:r>
            <a:r>
              <a:rPr lang="nl-BE" sz="933" dirty="0">
                <a:latin typeface="Arial"/>
                <a:cs typeface="Arial"/>
                <a:sym typeface="Arial"/>
              </a:rPr>
              <a:t> Cancer </a:t>
            </a:r>
            <a:r>
              <a:rPr lang="nl-BE" sz="933" dirty="0" err="1">
                <a:latin typeface="Arial"/>
                <a:cs typeface="Arial"/>
                <a:sym typeface="Arial"/>
              </a:rPr>
              <a:t>Res</a:t>
            </a:r>
            <a:r>
              <a:rPr lang="nl-BE" sz="933" dirty="0">
                <a:latin typeface="Arial"/>
                <a:cs typeface="Arial"/>
                <a:sym typeface="Arial"/>
              </a:rPr>
              <a:t> 2013; </a:t>
            </a:r>
            <a:r>
              <a:rPr lang="nl-BE" sz="933" baseline="30000" dirty="0">
                <a:latin typeface="Arial"/>
                <a:cs typeface="Arial"/>
                <a:sym typeface="Arial"/>
              </a:rPr>
              <a:t>3</a:t>
            </a:r>
            <a:r>
              <a:rPr lang="nl-BE" sz="933" dirty="0">
                <a:latin typeface="Arial"/>
                <a:cs typeface="Arial"/>
                <a:sym typeface="Arial"/>
              </a:rPr>
              <a:t> </a:t>
            </a:r>
            <a:r>
              <a:rPr lang="en-US" sz="933" dirty="0">
                <a:latin typeface="Arial"/>
                <a:cs typeface="Arial"/>
                <a:sym typeface="Arial"/>
              </a:rPr>
              <a:t>Schwarze JK, et al. Cancers (Basel) 2022;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4 </a:t>
            </a:r>
            <a:r>
              <a:rPr lang="en-US" sz="933" dirty="0" err="1">
                <a:latin typeface="Arial"/>
                <a:cs typeface="Arial"/>
                <a:sym typeface="Arial"/>
              </a:rPr>
              <a:t>Brahmer</a:t>
            </a:r>
            <a:r>
              <a:rPr lang="en-US" sz="933" dirty="0">
                <a:latin typeface="Arial"/>
                <a:cs typeface="Arial"/>
                <a:sym typeface="Arial"/>
              </a:rPr>
              <a:t> JR, et al. Journal of Clinical Oncology 2010;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4 </a:t>
            </a:r>
            <a:r>
              <a:rPr lang="en-US" sz="933" dirty="0">
                <a:latin typeface="Arial"/>
                <a:cs typeface="Arial"/>
                <a:sym typeface="Arial"/>
              </a:rPr>
              <a:t>Broz ML, et al. Cancer Cell 2014;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5 </a:t>
            </a:r>
            <a:r>
              <a:rPr lang="en-US" sz="933" dirty="0" err="1">
                <a:latin typeface="Arial"/>
                <a:cs typeface="Arial"/>
                <a:sym typeface="Arial"/>
              </a:rPr>
              <a:t>Biinnewies</a:t>
            </a:r>
            <a:r>
              <a:rPr lang="en-US" sz="933" dirty="0">
                <a:latin typeface="Arial"/>
                <a:cs typeface="Arial"/>
                <a:sym typeface="Arial"/>
              </a:rPr>
              <a:t> M. et al Cancer Cell; 2019;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6</a:t>
            </a:r>
            <a:r>
              <a:rPr lang="en-US" sz="933" dirty="0">
                <a:latin typeface="Arial"/>
                <a:cs typeface="Arial"/>
                <a:sym typeface="Arial"/>
              </a:rPr>
              <a:t>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 </a:t>
            </a:r>
            <a:r>
              <a:rPr lang="en-US" sz="933" dirty="0" err="1">
                <a:latin typeface="Arial"/>
                <a:cs typeface="Arial"/>
                <a:sym typeface="Arial"/>
              </a:rPr>
              <a:t>Spranger</a:t>
            </a:r>
            <a:r>
              <a:rPr lang="en-US" sz="933" dirty="0">
                <a:latin typeface="Arial"/>
                <a:cs typeface="Arial"/>
                <a:sym typeface="Arial"/>
              </a:rPr>
              <a:t> S, et al Cancer Cell 2017;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7 </a:t>
            </a:r>
            <a:r>
              <a:rPr lang="en-US" sz="933" dirty="0">
                <a:latin typeface="Arial"/>
                <a:cs typeface="Arial"/>
                <a:sym typeface="Arial"/>
              </a:rPr>
              <a:t>Schwarze JK et </a:t>
            </a:r>
            <a:r>
              <a:rPr lang="en-US" sz="933" dirty="0" err="1">
                <a:latin typeface="Arial"/>
                <a:cs typeface="Arial"/>
                <a:sym typeface="Arial"/>
              </a:rPr>
              <a:t>al.Vaccines</a:t>
            </a:r>
            <a:r>
              <a:rPr lang="en-US" sz="933" dirty="0">
                <a:latin typeface="Arial"/>
                <a:cs typeface="Arial"/>
                <a:sym typeface="Arial"/>
              </a:rPr>
              <a:t> (Basel) 2020;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8 </a:t>
            </a:r>
            <a:r>
              <a:rPr lang="en-US" sz="933" dirty="0">
                <a:latin typeface="Arial"/>
                <a:cs typeface="Arial"/>
                <a:sym typeface="Arial"/>
              </a:rPr>
              <a:t>Schwarze JK et al. J </a:t>
            </a:r>
            <a:r>
              <a:rPr lang="en-US" sz="933" dirty="0" err="1">
                <a:latin typeface="Arial"/>
                <a:cs typeface="Arial"/>
                <a:sym typeface="Arial"/>
              </a:rPr>
              <a:t>Immunother</a:t>
            </a:r>
            <a:r>
              <a:rPr lang="en-US" sz="933" dirty="0">
                <a:latin typeface="Arial"/>
                <a:cs typeface="Arial"/>
                <a:sym typeface="Arial"/>
              </a:rPr>
              <a:t> Cancer. 2022;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9  </a:t>
            </a:r>
            <a:r>
              <a:rPr lang="en-US" sz="933" dirty="0">
                <a:latin typeface="Arial"/>
                <a:cs typeface="Arial"/>
                <a:sym typeface="Arial"/>
              </a:rPr>
              <a:t>Tijtgat J. et al. J </a:t>
            </a:r>
            <a:r>
              <a:rPr lang="en-US" sz="933" dirty="0" err="1">
                <a:latin typeface="Arial"/>
                <a:cs typeface="Arial"/>
                <a:sym typeface="Arial"/>
              </a:rPr>
              <a:t>Immunother</a:t>
            </a:r>
            <a:r>
              <a:rPr lang="en-US" sz="933" dirty="0">
                <a:latin typeface="Arial"/>
                <a:cs typeface="Arial"/>
                <a:sym typeface="Arial"/>
              </a:rPr>
              <a:t> Cancer. 2024; </a:t>
            </a:r>
            <a:r>
              <a:rPr lang="en-US" sz="933" baseline="30000" dirty="0">
                <a:latin typeface="Arial"/>
                <a:cs typeface="Arial"/>
                <a:sym typeface="Arial"/>
              </a:rPr>
              <a:t>10 </a:t>
            </a:r>
            <a:r>
              <a:rPr lang="en-US" sz="933" dirty="0">
                <a:latin typeface="Arial"/>
                <a:cs typeface="Arial"/>
                <a:sym typeface="Arial"/>
              </a:rPr>
              <a:t>Vounckx M. et al. Cancer Immunol </a:t>
            </a:r>
            <a:r>
              <a:rPr lang="en-US" sz="933" dirty="0" err="1">
                <a:latin typeface="Arial"/>
                <a:cs typeface="Arial"/>
                <a:sym typeface="Arial"/>
              </a:rPr>
              <a:t>Immunother</a:t>
            </a:r>
            <a:r>
              <a:rPr lang="en-US" sz="933" dirty="0">
                <a:latin typeface="Arial"/>
                <a:cs typeface="Arial"/>
                <a:sym typeface="Arial"/>
              </a:rPr>
              <a:t>. 2024</a:t>
            </a:r>
          </a:p>
        </p:txBody>
      </p:sp>
    </p:spTree>
    <p:extLst>
      <p:ext uri="{BB962C8B-B14F-4D97-AF65-F5344CB8AC3E}">
        <p14:creationId xmlns:p14="http://schemas.microsoft.com/office/powerpoint/2010/main" val="41990035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4FD2141E-CBDB-A44F-1768-AE5C1D49D2A9}"/>
              </a:ext>
            </a:extLst>
          </p:cNvPr>
          <p:cNvSpPr txBox="1">
            <a:spLocks/>
          </p:cNvSpPr>
          <p:nvPr/>
        </p:nvSpPr>
        <p:spPr>
          <a:xfrm>
            <a:off x="479999" y="854893"/>
            <a:ext cx="11213200" cy="72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Primary endpoint</a:t>
            </a: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: safety/feasibility; Phase I design: 3+3, with cohort expansion when considered appropriate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Eligibility</a:t>
            </a:r>
            <a:r>
              <a: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: recurrent high-grade glioma (excl. 1p/19q LOH glioma; following prior surgery, RT and TMZ), no need for supra-physiological dosing of steroids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6E1E50">
                  <a:lumMod val="60000"/>
                  <a:lumOff val="40000"/>
                </a:srgbClr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0F30623C-7350-4344-FBC7-F0792451C6F7}"/>
              </a:ext>
            </a:extLst>
          </p:cNvPr>
          <p:cNvGraphicFramePr>
            <a:graphicFrameLocks noGrp="1"/>
          </p:cNvGraphicFramePr>
          <p:nvPr/>
        </p:nvGraphicFramePr>
        <p:xfrm>
          <a:off x="647938" y="1640685"/>
          <a:ext cx="10877166" cy="4572833"/>
        </p:xfrm>
        <a:graphic>
          <a:graphicData uri="http://schemas.openxmlformats.org/drawingml/2006/table">
            <a:tbl>
              <a:tblPr/>
              <a:tblGrid>
                <a:gridCol w="564192">
                  <a:extLst>
                    <a:ext uri="{9D8B030D-6E8A-4147-A177-3AD203B41FA5}">
                      <a16:colId xmlns:a16="http://schemas.microsoft.com/office/drawing/2014/main" val="3533955998"/>
                    </a:ext>
                  </a:extLst>
                </a:gridCol>
                <a:gridCol w="881551">
                  <a:extLst>
                    <a:ext uri="{9D8B030D-6E8A-4147-A177-3AD203B41FA5}">
                      <a16:colId xmlns:a16="http://schemas.microsoft.com/office/drawing/2014/main" val="2418841540"/>
                    </a:ext>
                  </a:extLst>
                </a:gridCol>
                <a:gridCol w="869797">
                  <a:extLst>
                    <a:ext uri="{9D8B030D-6E8A-4147-A177-3AD203B41FA5}">
                      <a16:colId xmlns:a16="http://schemas.microsoft.com/office/drawing/2014/main" val="3807723418"/>
                    </a:ext>
                  </a:extLst>
                </a:gridCol>
                <a:gridCol w="611208">
                  <a:extLst>
                    <a:ext uri="{9D8B030D-6E8A-4147-A177-3AD203B41FA5}">
                      <a16:colId xmlns:a16="http://schemas.microsoft.com/office/drawing/2014/main" val="3133738792"/>
                    </a:ext>
                  </a:extLst>
                </a:gridCol>
                <a:gridCol w="384000">
                  <a:extLst>
                    <a:ext uri="{9D8B030D-6E8A-4147-A177-3AD203B41FA5}">
                      <a16:colId xmlns:a16="http://schemas.microsoft.com/office/drawing/2014/main" val="201061723"/>
                    </a:ext>
                  </a:extLst>
                </a:gridCol>
                <a:gridCol w="1968000">
                  <a:extLst>
                    <a:ext uri="{9D8B030D-6E8A-4147-A177-3AD203B41FA5}">
                      <a16:colId xmlns:a16="http://schemas.microsoft.com/office/drawing/2014/main" val="293546284"/>
                    </a:ext>
                  </a:extLst>
                </a:gridCol>
                <a:gridCol w="1516267">
                  <a:extLst>
                    <a:ext uri="{9D8B030D-6E8A-4147-A177-3AD203B41FA5}">
                      <a16:colId xmlns:a16="http://schemas.microsoft.com/office/drawing/2014/main" val="3825030208"/>
                    </a:ext>
                  </a:extLst>
                </a:gridCol>
                <a:gridCol w="42717">
                  <a:extLst>
                    <a:ext uri="{9D8B030D-6E8A-4147-A177-3AD203B41FA5}">
                      <a16:colId xmlns:a16="http://schemas.microsoft.com/office/drawing/2014/main" val="183401147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79701959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91274005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53655260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05602899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82123589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79882347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762402847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23815388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43271957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484983830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804240163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10694406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780581123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99236788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40912311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22665342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51298236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03464654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434097887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00736855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93563962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13845163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08007581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13895485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12093420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18532122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79488843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55821883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78018581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89637054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367783838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473828133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81694731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28626502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02732705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841809950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875588193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19124914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1696743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221639138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65012455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34246752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07947298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92101120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050542777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02776978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83875997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1402273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91509676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99175124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68296270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362442100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530289220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52069323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98199811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54039337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19337111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875479925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032081828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63200512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04099980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63952335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40979329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53370458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55807504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0390564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99687980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16828187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207421856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84123206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3073063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89983847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773351450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2071602762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60033425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143435571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1309426449"/>
                    </a:ext>
                  </a:extLst>
                </a:gridCol>
                <a:gridCol w="47015">
                  <a:extLst>
                    <a:ext uri="{9D8B030D-6E8A-4147-A177-3AD203B41FA5}">
                      <a16:colId xmlns:a16="http://schemas.microsoft.com/office/drawing/2014/main" val="4253829201"/>
                    </a:ext>
                  </a:extLst>
                </a:gridCol>
                <a:gridCol w="42717">
                  <a:extLst>
                    <a:ext uri="{9D8B030D-6E8A-4147-A177-3AD203B41FA5}">
                      <a16:colId xmlns:a16="http://schemas.microsoft.com/office/drawing/2014/main" val="2636600750"/>
                    </a:ext>
                  </a:extLst>
                </a:gridCol>
                <a:gridCol w="158679">
                  <a:extLst>
                    <a:ext uri="{9D8B030D-6E8A-4147-A177-3AD203B41FA5}">
                      <a16:colId xmlns:a16="http://schemas.microsoft.com/office/drawing/2014/main" val="641961388"/>
                    </a:ext>
                  </a:extLst>
                </a:gridCol>
                <a:gridCol w="42717">
                  <a:extLst>
                    <a:ext uri="{9D8B030D-6E8A-4147-A177-3AD203B41FA5}">
                      <a16:colId xmlns:a16="http://schemas.microsoft.com/office/drawing/2014/main" val="371789823"/>
                    </a:ext>
                  </a:extLst>
                </a:gridCol>
                <a:gridCol w="42717">
                  <a:extLst>
                    <a:ext uri="{9D8B030D-6E8A-4147-A177-3AD203B41FA5}">
                      <a16:colId xmlns:a16="http://schemas.microsoft.com/office/drawing/2014/main" val="3388949110"/>
                    </a:ext>
                  </a:extLst>
                </a:gridCol>
                <a:gridCol w="42717">
                  <a:extLst>
                    <a:ext uri="{9D8B030D-6E8A-4147-A177-3AD203B41FA5}">
                      <a16:colId xmlns:a16="http://schemas.microsoft.com/office/drawing/2014/main" val="4150623135"/>
                    </a:ext>
                  </a:extLst>
                </a:gridCol>
                <a:gridCol w="42717">
                  <a:extLst>
                    <a:ext uri="{9D8B030D-6E8A-4147-A177-3AD203B41FA5}">
                      <a16:colId xmlns:a16="http://schemas.microsoft.com/office/drawing/2014/main" val="2496879713"/>
                    </a:ext>
                  </a:extLst>
                </a:gridCol>
              </a:tblGrid>
              <a:tr h="3840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Cohort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D79D41"/>
                          </a:solidFill>
                          <a:effectLst/>
                          <a:latin typeface="Calibri" panose="020F0502020204030204" pitchFamily="34" charset="0"/>
                        </a:rPr>
                        <a:t>Specific 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D79D41"/>
                          </a:solidFill>
                          <a:effectLst/>
                          <a:latin typeface="Calibri" panose="020F0502020204030204" pitchFamily="34" charset="0"/>
                        </a:rPr>
                        <a:t>eligibility 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D79D41"/>
                          </a:solidFill>
                          <a:effectLst/>
                          <a:latin typeface="Calibri" panose="020F0502020204030204" pitchFamily="34" charset="0"/>
                        </a:rPr>
                        <a:t>criteria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Recruitment 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No° of patients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D79D41"/>
                          </a:solidFill>
                          <a:effectLst/>
                          <a:latin typeface="Calibri" panose="020F0502020204030204" pitchFamily="34" charset="0"/>
                        </a:rPr>
                        <a:t>Study Treatment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Recruitment period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42383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D79D41"/>
                          </a:solidFill>
                          <a:effectLst/>
                          <a:latin typeface="Calibri" panose="020F0502020204030204" pitchFamily="34" charset="0"/>
                        </a:rPr>
                        <a:t>Per-operative^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D79D41"/>
                          </a:solidFill>
                          <a:effectLst/>
                          <a:latin typeface="Calibri" panose="020F0502020204030204" pitchFamily="34" charset="0"/>
                        </a:rPr>
                        <a:t>Post-operative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119"/>
                  </a:ext>
                </a:extLst>
              </a:tr>
              <a:tr h="229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 mg IPI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 10 mg NIVO Q2w x5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764802"/>
                  </a:ext>
                </a:extLst>
              </a:tr>
              <a:tr h="250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mg IPI + 10 mg NIVO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875773"/>
                  </a:ext>
                </a:extLst>
              </a:tr>
              <a:tr h="340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STx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mg IPI + 10 mg NIVO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 10 mg NIVO +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iCav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1/5/10 mg NIVO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Q2w x11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000402"/>
                  </a:ext>
                </a:extLst>
              </a:tr>
              <a:tr h="340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mg IPI + 10 mg NIVO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690237"/>
                  </a:ext>
                </a:extLst>
              </a:tr>
              <a:tr h="368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(12+8)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mg IPI + 10 mg NIVO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myDC (5-, 10-, 20.10⁶)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 10 mg NIVO +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iCav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 mg NIVO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Q2w x11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2F75B5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75577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Unresectable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Discontinued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STx</a:t>
                      </a:r>
                      <a:endParaRPr lang="en-US" sz="800" b="0" i="0" u="none" strike="noStrike" dirty="0">
                        <a:solidFill>
                          <a:srgbClr val="7571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mg IPI + 10 mg NIVO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myDC (5-, 10-, 20.10⁶)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1E325F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3372"/>
                  </a:ext>
                </a:extLst>
              </a:tr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mg IPI + 10 mg NIVO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iCav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1/5/10 mg IPI + 10 mg NIVO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 10 mg NIVO +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iCav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 mg NIVO +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iCav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1/5/10 mg IPI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Q2w x11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674838"/>
                  </a:ext>
                </a:extLst>
              </a:tr>
              <a:tr h="528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Unresectable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Canceled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STx</a:t>
                      </a:r>
                      <a:endParaRPr lang="en-US" sz="800" b="0" i="0" u="none" strike="noStrike" dirty="0">
                        <a:solidFill>
                          <a:srgbClr val="75717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mg IPI + 10 mg NIVO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400273"/>
                  </a:ext>
                </a:extLst>
              </a:tr>
              <a:tr h="667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Unresectable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Discontinued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75717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 10 mg NIVO +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iThe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 mg NIVO +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iThe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1/5/10 mg IPI 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Q2w x11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b"/>
                      <a:r>
                        <a:rPr 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51850"/>
                  </a:ext>
                </a:extLst>
              </a:tr>
              <a:tr h="498855">
                <a:tc gridSpan="9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MSR: maximal safe resection;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STx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stereotactic tumor biopsy;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intracerebral injection at 3-5 mm depth in the brain tissue lining the resection cavity;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iCav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injection in the resection cavity through an Ommaya reservoir;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intratumoral;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iThe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intrathecal; ^: including the first dose of IV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Nivo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that was administered 24 hours prior to the neurosurgical intervention; NIVO: nivolumab; IPI: ipilimumab; IV: intravenous; *: Duerinck J, et al. JITC 2021; °: Neyns B, et al. ASCO AM 2024.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00821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F0250BAE-76C3-2809-6E1B-7303DA8650D8}"/>
              </a:ext>
            </a:extLst>
          </p:cNvPr>
          <p:cNvSpPr txBox="1">
            <a:spLocks/>
          </p:cNvSpPr>
          <p:nvPr/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5F5D8E"/>
                </a:solidFill>
                <a:effectLst/>
                <a:uLnTx/>
                <a:uFillTx/>
                <a:latin typeface="Arial Narrow"/>
                <a:sym typeface="Arial Narrow"/>
              </a:rPr>
              <a:t>Clinical Trial Design &amp; Patient Enrollment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5F5D8E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9542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737522D-4A2C-47C6-A00D-61E933D8E159}"/>
              </a:ext>
            </a:extLst>
          </p:cNvPr>
          <p:cNvSpPr txBox="1">
            <a:spLocks/>
          </p:cNvSpPr>
          <p:nvPr/>
        </p:nvSpPr>
        <p:spPr>
          <a:xfrm>
            <a:off x="479999" y="368311"/>
            <a:ext cx="11213020" cy="57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t>Baseline Demographics and Prior Therapy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6BD4671C-CE66-43EB-9C4A-83B37CA54F28}"/>
              </a:ext>
            </a:extLst>
          </p:cNvPr>
          <p:cNvGraphicFramePr>
            <a:graphicFrameLocks noGrp="1"/>
          </p:cNvGraphicFramePr>
          <p:nvPr/>
        </p:nvGraphicFramePr>
        <p:xfrm>
          <a:off x="636202" y="1427055"/>
          <a:ext cx="11056815" cy="4615720"/>
        </p:xfrm>
        <a:graphic>
          <a:graphicData uri="http://schemas.openxmlformats.org/drawingml/2006/table">
            <a:tbl>
              <a:tblPr/>
              <a:tblGrid>
                <a:gridCol w="2394865">
                  <a:extLst>
                    <a:ext uri="{9D8B030D-6E8A-4147-A177-3AD203B41FA5}">
                      <a16:colId xmlns:a16="http://schemas.microsoft.com/office/drawing/2014/main" val="89970604"/>
                    </a:ext>
                  </a:extLst>
                </a:gridCol>
                <a:gridCol w="2053166">
                  <a:extLst>
                    <a:ext uri="{9D8B030D-6E8A-4147-A177-3AD203B41FA5}">
                      <a16:colId xmlns:a16="http://schemas.microsoft.com/office/drawing/2014/main" val="1758399764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902676230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3639432137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1515023233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3716479469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1620998411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3550694299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3616564870"/>
                    </a:ext>
                  </a:extLst>
                </a:gridCol>
                <a:gridCol w="826098">
                  <a:extLst>
                    <a:ext uri="{9D8B030D-6E8A-4147-A177-3AD203B41FA5}">
                      <a16:colId xmlns:a16="http://schemas.microsoft.com/office/drawing/2014/main" val="384843495"/>
                    </a:ext>
                  </a:extLst>
                </a:gridCol>
              </a:tblGrid>
              <a:tr h="229903">
                <a:tc rowSpan="2" gridSpan="2"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>
                          <a:solidFill>
                            <a:srgbClr val="05416B"/>
                          </a:solidFill>
                          <a:effectLst/>
                          <a:latin typeface="Calibri" panose="020F0502020204030204" pitchFamily="34" charset="0"/>
                        </a:rPr>
                        <a:t>Baseline Demographics and Prior Therapy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9FD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Cohorts, N (%)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502395"/>
                  </a:ext>
                </a:extLst>
              </a:tr>
              <a:tr h="21507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E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88221"/>
                  </a:ext>
                </a:extLst>
              </a:tr>
              <a:tr h="15326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Patient No°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517591"/>
                  </a:ext>
                </a:extLst>
              </a:tr>
              <a:tr h="15326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(years; range)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(38-72)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(38-74)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(34-74)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(42-77)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(20-78)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(42-58)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(32-74)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(28-43)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519477"/>
                  </a:ext>
                </a:extLst>
              </a:tr>
              <a:tr h="15326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Gender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Male/Female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(33)/ 2 (67)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(67)/ 8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(69)/ 5 (31)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(75)/ 4 (25)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(60)/8 (40)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(72)/ 8 (28)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820366"/>
                  </a:ext>
                </a:extLst>
              </a:tr>
              <a:tr h="153268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Etnicity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Caucasion/Other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(92)/ 2 (8)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(100)/0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(94)/ 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(95)/1 (5)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(100)/0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(97)/ 1 (3)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036464"/>
                  </a:ext>
                </a:extLst>
              </a:tr>
              <a:tr h="28478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WHO PS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0/1/2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(33)/ 2 (67) 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(38)/ 12 (50)/ 3 (12)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(44)/ 6 (37)/ 3 (19)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(37)/ 7 (44)/ 3 (19)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 (75)/5 (25)/0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2/0/0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(72)/ 8 (28)/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/ 3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4457"/>
                  </a:ext>
                </a:extLst>
              </a:tr>
              <a:tr h="224012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Integrated molecular &amp; histopathological diagnosis </a:t>
                      </a:r>
                    </a:p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(WHO classification 2021)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Glioblastoma, IDH wildtype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(92)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(69)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(94)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(80)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(90)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129557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Astrocytoma, IDH mutant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(67)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586845"/>
                  </a:ext>
                </a:extLst>
              </a:tr>
              <a:tr h="153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Oligodendroglioma, IDH mutant + 1p19q LOH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118650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07856"/>
                  </a:ext>
                </a:extLst>
              </a:tr>
              <a:tr h="15326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MGMT-methylation status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Methylated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(17)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(44)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(20)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(21)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254832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Unmethylated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(29)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60()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(66)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(66)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200155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(54)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(75)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(31)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(20)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(14)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8683855"/>
                  </a:ext>
                </a:extLst>
              </a:tr>
              <a:tr h="28478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 surgical intervention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Resection/Biopsy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(100)/0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(100)/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(67)/ 1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885270"/>
                  </a:ext>
                </a:extLst>
              </a:tr>
              <a:tr h="15326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 initial therapy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Surgery + RT/TMZ +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adjuv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TMZ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(87)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(75)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(87)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(90)*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(93)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623434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(66)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51726"/>
                  </a:ext>
                </a:extLst>
              </a:tr>
              <a:tr h="153268">
                <a:tc rowSpan="10"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 therapy for recurrent disease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Surgery +  RT/CT + adjuvant 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000736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Surgery + CT + immunoT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713619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Surgery + 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(25)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(24)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768105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Surgery + immunoT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452841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Surgery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815893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371382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CT +RT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507938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(50)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(7)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865194"/>
                  </a:ext>
                </a:extLst>
              </a:tr>
              <a:tr h="153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None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(100)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(71)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(56)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(44)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(62)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315820"/>
                  </a:ext>
                </a:extLst>
              </a:tr>
              <a:tr h="158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err="1">
                          <a:solidFill>
                            <a:srgbClr val="2A2A2A"/>
                          </a:solidFill>
                          <a:effectLst/>
                          <a:latin typeface="Calibri" panose="020F0502020204030204" pitchFamily="34" charset="0"/>
                        </a:rPr>
                        <a:t>Biopsy+CT</a:t>
                      </a:r>
                      <a:endParaRPr lang="en-US" sz="800" b="1" i="0" u="none" strike="noStrike" dirty="0">
                        <a:solidFill>
                          <a:srgbClr val="2A2A2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DD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793548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6DC6A3B-8BEF-54D2-2CBC-4CFB76DA0520}"/>
              </a:ext>
            </a:extLst>
          </p:cNvPr>
          <p:cNvSpPr/>
          <p:nvPr/>
        </p:nvSpPr>
        <p:spPr>
          <a:xfrm>
            <a:off x="5070389" y="2022389"/>
            <a:ext cx="662263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34AD4-101A-3BB3-00CF-B99E7ECB88B7}"/>
              </a:ext>
            </a:extLst>
          </p:cNvPr>
          <p:cNvSpPr/>
          <p:nvPr/>
        </p:nvSpPr>
        <p:spPr>
          <a:xfrm>
            <a:off x="5074505" y="2800873"/>
            <a:ext cx="662263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E499E-AA2B-3686-D6FA-877909C765B8}"/>
              </a:ext>
            </a:extLst>
          </p:cNvPr>
          <p:cNvSpPr/>
          <p:nvPr/>
        </p:nvSpPr>
        <p:spPr>
          <a:xfrm>
            <a:off x="5078621" y="4193073"/>
            <a:ext cx="6622630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6F1DF-9A0B-A38A-D2FF-8B255D10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10" y="0"/>
            <a:ext cx="952138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F57822-1C72-A1ED-2866-18E47760F7AA}"/>
              </a:ext>
            </a:extLst>
          </p:cNvPr>
          <p:cNvSpPr/>
          <p:nvPr/>
        </p:nvSpPr>
        <p:spPr>
          <a:xfrm>
            <a:off x="1385977" y="4491487"/>
            <a:ext cx="9385540" cy="258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373521-195B-AD1C-E025-DEBA84B1E075}"/>
              </a:ext>
            </a:extLst>
          </p:cNvPr>
          <p:cNvSpPr/>
          <p:nvPr/>
        </p:nvSpPr>
        <p:spPr>
          <a:xfrm>
            <a:off x="1388851" y="3441936"/>
            <a:ext cx="9385540" cy="25879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9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E9B084A3-A613-5C49-3CDD-5A6D5C188675}"/>
              </a:ext>
            </a:extLst>
          </p:cNvPr>
          <p:cNvSpPr txBox="1">
            <a:spLocks/>
          </p:cNvSpPr>
          <p:nvPr/>
        </p:nvSpPr>
        <p:spPr>
          <a:xfrm>
            <a:off x="359998" y="734578"/>
            <a:ext cx="10326554" cy="1146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Sterile neutrophilic pleocytosis, fever (G1), neurological deterioration (G2) – SAE (hospitalization, antibiotic therapy)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Dose level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iCav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 Ipilimumab = 10mg: 2 out of 11 pts (18%); 5mg: 1 out of 6 pts (16%); 1mg 0 out of 9 pts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Full recovery in all cases (steroids used in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EE7FFF9-A207-DA39-E057-D4198F5218D4}"/>
              </a:ext>
            </a:extLst>
          </p:cNvPr>
          <p:cNvSpPr txBox="1">
            <a:spLocks/>
          </p:cNvSpPr>
          <p:nvPr/>
        </p:nvSpPr>
        <p:spPr>
          <a:xfrm>
            <a:off x="359998" y="266370"/>
            <a:ext cx="10326389" cy="5685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200" b="1" i="0" u="none" strike="noStrike" kern="1200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Adverse Events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(Cohort-7)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416B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B5A1F-38A0-F8E8-24C4-344B9A2C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16" y="2585569"/>
            <a:ext cx="4960330" cy="3576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60B8C-F969-B4D9-4C7B-71EB7ACFA152}"/>
              </a:ext>
            </a:extLst>
          </p:cNvPr>
          <p:cNvSpPr txBox="1"/>
          <p:nvPr/>
        </p:nvSpPr>
        <p:spPr>
          <a:xfrm>
            <a:off x="9973284" y="6315570"/>
            <a:ext cx="1565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 AUG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94F78-C69E-A60E-5E47-5AE335DB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140" y="4159924"/>
            <a:ext cx="1715844" cy="2154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49514-3CFE-07B4-DD29-B3DF835B5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778" y="4150318"/>
            <a:ext cx="1745811" cy="2154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B380D-B41E-1F99-5D02-33088DDC950F}"/>
              </a:ext>
            </a:extLst>
          </p:cNvPr>
          <p:cNvSpPr txBox="1"/>
          <p:nvPr/>
        </p:nvSpPr>
        <p:spPr>
          <a:xfrm>
            <a:off x="7563102" y="6315570"/>
            <a:ext cx="1565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JUL2022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CA2017-3357-7E50-14B4-F6966CA71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83" y="1651205"/>
            <a:ext cx="1732193" cy="2154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31C8E-5A12-C266-DBCB-958B24F85E6F}"/>
              </a:ext>
            </a:extLst>
          </p:cNvPr>
          <p:cNvSpPr txBox="1"/>
          <p:nvPr/>
        </p:nvSpPr>
        <p:spPr>
          <a:xfrm>
            <a:off x="9665748" y="3805674"/>
            <a:ext cx="1003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JUN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FD0EDA-EB9B-40D7-A561-29C939C37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778" y="1687371"/>
            <a:ext cx="1674677" cy="21480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0B9E0D-E62E-9836-756E-644FE0050599}"/>
              </a:ext>
            </a:extLst>
          </p:cNvPr>
          <p:cNvSpPr txBox="1"/>
          <p:nvPr/>
        </p:nvSpPr>
        <p:spPr>
          <a:xfrm>
            <a:off x="7499995" y="3851840"/>
            <a:ext cx="100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MAY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44CDE-8E06-9AFF-2AD7-AD10597FE497}"/>
              </a:ext>
            </a:extLst>
          </p:cNvPr>
          <p:cNvSpPr txBox="1"/>
          <p:nvPr/>
        </p:nvSpPr>
        <p:spPr>
          <a:xfrm>
            <a:off x="1081223" y="2152432"/>
            <a:ext cx="4698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Case Illustration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: 44yM, IDH1wt glioblastoma, PD following resection, RT(60Gy)/TMZ and 6 cycles adj TMZ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0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948CF-144C-C851-A6B9-5B02108C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35" y="0"/>
            <a:ext cx="767939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1C192-9698-63DE-F01E-7B4818FB7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373" y="213451"/>
            <a:ext cx="2762250" cy="165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CDFA5A-8B2F-FA01-E46F-2ED76B3A21EC}"/>
              </a:ext>
            </a:extLst>
          </p:cNvPr>
          <p:cNvSpPr txBox="1"/>
          <p:nvPr/>
        </p:nvSpPr>
        <p:spPr>
          <a:xfrm>
            <a:off x="8405407" y="2116183"/>
            <a:ext cx="3302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/>
              <a:t>Intracaranial</a:t>
            </a:r>
            <a:r>
              <a:rPr lang="en-US" b="1" dirty="0"/>
              <a:t> administration of PD-1 and CTLA-4 blocking mAb may improve OS in patients with resectable recurrence of a high-grade glioma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Postoperative intracavitary administration of ICB mAb’s is unlikely to improve outcome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740E2-FA4B-4839-80AD-A0F813E10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820" y="5173753"/>
            <a:ext cx="2707117" cy="14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42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D8D8-E3C1-4B81-8B8B-E13F21F9D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2058" y="1499166"/>
            <a:ext cx="6104332" cy="283125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9473E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A phase I clinical trial on the intracranial administration of autologous CD1c(BDCA-1)</a:t>
            </a:r>
            <a:r>
              <a:rPr lang="en-US" sz="2400" baseline="30000" dirty="0">
                <a:solidFill>
                  <a:srgbClr val="C9473E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+</a:t>
            </a:r>
            <a:r>
              <a:rPr lang="en-US" sz="2400" dirty="0">
                <a:solidFill>
                  <a:srgbClr val="C9473E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/CD141(BDCA-3)</a:t>
            </a:r>
            <a:r>
              <a:rPr lang="en-US" sz="2400" baseline="30000" dirty="0">
                <a:solidFill>
                  <a:srgbClr val="C9473E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+</a:t>
            </a:r>
            <a:r>
              <a:rPr lang="en-US" sz="2400" dirty="0">
                <a:solidFill>
                  <a:srgbClr val="C9473E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 myeloid dendritic cells (myDC) in combination with ipilimumab (IPI) and nivolumab (NIVO) in patients with recurrent high-grade glioma (rHGG)</a:t>
            </a:r>
            <a:r>
              <a:rPr lang="en-US" sz="2400" dirty="0">
                <a:solidFill>
                  <a:srgbClr val="C9473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>
              <a:solidFill>
                <a:srgbClr val="C9473E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DDA8B0-3567-0BF7-693C-1C02D759177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32058" y="4238767"/>
            <a:ext cx="6525756" cy="1560125"/>
          </a:xfrm>
        </p:spPr>
        <p:txBody>
          <a:bodyPr/>
          <a:lstStyle/>
          <a:p>
            <a:r>
              <a:rPr lang="nl-BE" sz="1600" dirty="0">
                <a:solidFill>
                  <a:schemeClr val="accent1"/>
                </a:solidFill>
              </a:rPr>
              <a:t>Bart Neyns</a:t>
            </a:r>
            <a:r>
              <a:rPr lang="nl-BE" sz="1600" baseline="30000" dirty="0">
                <a:solidFill>
                  <a:schemeClr val="accent1"/>
                </a:solidFill>
              </a:rPr>
              <a:t>1</a:t>
            </a:r>
            <a:r>
              <a:rPr lang="nl-BE" sz="1600" dirty="0">
                <a:solidFill>
                  <a:schemeClr val="accent1"/>
                </a:solidFill>
              </a:rPr>
              <a:t>, Iris Dirven</a:t>
            </a:r>
            <a:r>
              <a:rPr lang="nl-BE" sz="1600" baseline="30000" dirty="0">
                <a:solidFill>
                  <a:schemeClr val="accent1"/>
                </a:solidFill>
              </a:rPr>
              <a:t>1</a:t>
            </a:r>
            <a:r>
              <a:rPr lang="nl-BE" sz="1600" dirty="0">
                <a:solidFill>
                  <a:schemeClr val="accent1"/>
                </a:solidFill>
              </a:rPr>
              <a:t>, Louise Lescrauwaet</a:t>
            </a:r>
            <a:r>
              <a:rPr lang="nl-BE" sz="1600" baseline="30000" dirty="0">
                <a:solidFill>
                  <a:schemeClr val="accent1"/>
                </a:solidFill>
              </a:rPr>
              <a:t>2</a:t>
            </a:r>
            <a:r>
              <a:rPr lang="nl-BE" sz="1600" dirty="0">
                <a:solidFill>
                  <a:schemeClr val="accent1"/>
                </a:solidFill>
              </a:rPr>
              <a:t>, Manon Cammaert</a:t>
            </a:r>
            <a:r>
              <a:rPr lang="nl-BE" sz="1600" baseline="30000" dirty="0">
                <a:solidFill>
                  <a:schemeClr val="accent1"/>
                </a:solidFill>
              </a:rPr>
              <a:t>1</a:t>
            </a:r>
            <a:r>
              <a:rPr lang="nl-BE" sz="1600" dirty="0">
                <a:solidFill>
                  <a:schemeClr val="accent1"/>
                </a:solidFill>
              </a:rPr>
              <a:t>, Wietse Geens</a:t>
            </a:r>
            <a:r>
              <a:rPr lang="nl-BE" sz="1600" baseline="30000" dirty="0">
                <a:solidFill>
                  <a:schemeClr val="accent1"/>
                </a:solidFill>
              </a:rPr>
              <a:t>2</a:t>
            </a:r>
            <a:r>
              <a:rPr lang="nl-BE" sz="1600" dirty="0">
                <a:solidFill>
                  <a:schemeClr val="accent1"/>
                </a:solidFill>
              </a:rPr>
              <a:t>, Xenia Geeraerts</a:t>
            </a:r>
            <a:r>
              <a:rPr lang="nl-BE" sz="1600" baseline="30000" dirty="0">
                <a:solidFill>
                  <a:schemeClr val="accent1"/>
                </a:solidFill>
              </a:rPr>
              <a:t>1</a:t>
            </a:r>
            <a:r>
              <a:rPr lang="nl-BE" sz="1600" dirty="0">
                <a:solidFill>
                  <a:schemeClr val="accent1"/>
                </a:solidFill>
              </a:rPr>
              <a:t>, Latoya Stevens</a:t>
            </a:r>
            <a:r>
              <a:rPr lang="nl-BE" sz="1600" baseline="30000" dirty="0">
                <a:solidFill>
                  <a:schemeClr val="accent1"/>
                </a:solidFill>
              </a:rPr>
              <a:t>1</a:t>
            </a:r>
            <a:r>
              <a:rPr lang="nl-BE" sz="1600" dirty="0">
                <a:solidFill>
                  <a:schemeClr val="accent1"/>
                </a:solidFill>
              </a:rPr>
              <a:t>, Stefanie Brock</a:t>
            </a:r>
            <a:r>
              <a:rPr lang="nl-BE" sz="1600" baseline="30000" dirty="0">
                <a:solidFill>
                  <a:schemeClr val="accent1"/>
                </a:solidFill>
              </a:rPr>
              <a:t>3</a:t>
            </a:r>
            <a:r>
              <a:rPr lang="nl-BE" sz="1600" dirty="0">
                <a:solidFill>
                  <a:schemeClr val="accent1"/>
                </a:solidFill>
              </a:rPr>
              <a:t>, Mark Kockx</a:t>
            </a:r>
            <a:r>
              <a:rPr lang="nl-BE" sz="1600" baseline="30000" dirty="0">
                <a:solidFill>
                  <a:schemeClr val="accent1"/>
                </a:solidFill>
              </a:rPr>
              <a:t>6</a:t>
            </a:r>
            <a:r>
              <a:rPr lang="nl-BE" sz="1600" dirty="0">
                <a:solidFill>
                  <a:schemeClr val="accent1"/>
                </a:solidFill>
              </a:rPr>
              <a:t>, Hendrik Everaert</a:t>
            </a:r>
            <a:r>
              <a:rPr lang="nl-BE" sz="1600" baseline="30000" dirty="0">
                <a:solidFill>
                  <a:schemeClr val="accent1"/>
                </a:solidFill>
              </a:rPr>
              <a:t>4</a:t>
            </a:r>
            <a:r>
              <a:rPr lang="nl-BE" sz="1600" dirty="0">
                <a:solidFill>
                  <a:schemeClr val="accent1"/>
                </a:solidFill>
              </a:rPr>
              <a:t>, Anne-Marie Vanbinst</a:t>
            </a:r>
            <a:r>
              <a:rPr lang="nl-BE" sz="1600" baseline="30000" dirty="0">
                <a:solidFill>
                  <a:schemeClr val="accent1"/>
                </a:solidFill>
              </a:rPr>
              <a:t>5</a:t>
            </a:r>
            <a:r>
              <a:rPr lang="nl-BE" sz="1600" dirty="0">
                <a:solidFill>
                  <a:schemeClr val="accent1"/>
                </a:solidFill>
              </a:rPr>
              <a:t>, Sandra Tuyaerts</a:t>
            </a:r>
            <a:r>
              <a:rPr lang="nl-BE" sz="1600" baseline="30000" dirty="0">
                <a:solidFill>
                  <a:schemeClr val="accent1"/>
                </a:solidFill>
              </a:rPr>
              <a:t>1</a:t>
            </a:r>
            <a:r>
              <a:rPr lang="nl-BE" sz="1600" dirty="0">
                <a:solidFill>
                  <a:schemeClr val="accent1"/>
                </a:solidFill>
              </a:rPr>
              <a:t>, Johnny Duerinck</a:t>
            </a:r>
            <a:r>
              <a:rPr lang="nl-BE" sz="1600" baseline="30000" dirty="0">
                <a:solidFill>
                  <a:schemeClr val="accent1"/>
                </a:solidFill>
              </a:rPr>
              <a:t>2</a:t>
            </a:r>
            <a:endParaRPr lang="nl-BE" sz="1600" dirty="0">
              <a:solidFill>
                <a:schemeClr val="accent1"/>
              </a:solidFill>
            </a:endParaRPr>
          </a:p>
          <a:p>
            <a:pPr>
              <a:spcBef>
                <a:spcPts val="400"/>
              </a:spcBef>
            </a:pPr>
            <a:r>
              <a:rPr lang="nl-BE" sz="1067" dirty="0" err="1">
                <a:solidFill>
                  <a:srgbClr val="002060"/>
                </a:solidFill>
              </a:rPr>
              <a:t>Departments</a:t>
            </a:r>
            <a:r>
              <a:rPr lang="nl-BE" sz="1067" dirty="0">
                <a:solidFill>
                  <a:srgbClr val="002060"/>
                </a:solidFill>
              </a:rPr>
              <a:t> of </a:t>
            </a:r>
            <a:r>
              <a:rPr lang="nl-BE" sz="1067" dirty="0" err="1">
                <a:solidFill>
                  <a:srgbClr val="002060"/>
                </a:solidFill>
              </a:rPr>
              <a:t>medical</a:t>
            </a:r>
            <a:r>
              <a:rPr lang="nl-BE" sz="1067" dirty="0">
                <a:solidFill>
                  <a:srgbClr val="002060"/>
                </a:solidFill>
              </a:rPr>
              <a:t> oncology</a:t>
            </a:r>
            <a:r>
              <a:rPr lang="nl-BE" sz="1067" baseline="30000" dirty="0">
                <a:solidFill>
                  <a:srgbClr val="002060"/>
                </a:solidFill>
              </a:rPr>
              <a:t>1</a:t>
            </a:r>
            <a:r>
              <a:rPr lang="nl-BE" sz="1067" dirty="0">
                <a:solidFill>
                  <a:srgbClr val="002060"/>
                </a:solidFill>
              </a:rPr>
              <a:t>, neurosurgery</a:t>
            </a:r>
            <a:r>
              <a:rPr lang="nl-BE" sz="1067" baseline="30000" dirty="0">
                <a:solidFill>
                  <a:srgbClr val="002060"/>
                </a:solidFill>
              </a:rPr>
              <a:t>2</a:t>
            </a:r>
            <a:r>
              <a:rPr lang="nl-BE" sz="1067" dirty="0">
                <a:solidFill>
                  <a:srgbClr val="002060"/>
                </a:solidFill>
              </a:rPr>
              <a:t>, pathology</a:t>
            </a:r>
            <a:r>
              <a:rPr lang="nl-BE" sz="1067" baseline="30000" dirty="0">
                <a:solidFill>
                  <a:srgbClr val="002060"/>
                </a:solidFill>
              </a:rPr>
              <a:t>3</a:t>
            </a:r>
            <a:r>
              <a:rPr lang="nl-BE" sz="1067" dirty="0">
                <a:solidFill>
                  <a:srgbClr val="002060"/>
                </a:solidFill>
              </a:rPr>
              <a:t>, </a:t>
            </a:r>
            <a:r>
              <a:rPr lang="nl-BE" sz="1067" dirty="0" err="1">
                <a:solidFill>
                  <a:srgbClr val="002060"/>
                </a:solidFill>
              </a:rPr>
              <a:t>nuclear</a:t>
            </a:r>
            <a:r>
              <a:rPr lang="nl-BE" sz="1067" dirty="0">
                <a:solidFill>
                  <a:srgbClr val="002060"/>
                </a:solidFill>
              </a:rPr>
              <a:t> medicine</a:t>
            </a:r>
            <a:r>
              <a:rPr lang="nl-BE" sz="1067" baseline="30000" dirty="0">
                <a:solidFill>
                  <a:srgbClr val="002060"/>
                </a:solidFill>
              </a:rPr>
              <a:t>4</a:t>
            </a:r>
            <a:r>
              <a:rPr lang="nl-BE" sz="1067" dirty="0">
                <a:solidFill>
                  <a:srgbClr val="002060"/>
                </a:solidFill>
              </a:rPr>
              <a:t>, and radiology</a:t>
            </a:r>
            <a:r>
              <a:rPr lang="nl-BE" sz="1067" baseline="30000" dirty="0">
                <a:solidFill>
                  <a:srgbClr val="002060"/>
                </a:solidFill>
              </a:rPr>
              <a:t>5 </a:t>
            </a:r>
            <a:r>
              <a:rPr lang="nl-BE" sz="1067" dirty="0">
                <a:solidFill>
                  <a:srgbClr val="002060"/>
                </a:solidFill>
              </a:rPr>
              <a:t>of </a:t>
            </a:r>
            <a:r>
              <a:rPr lang="nl-BE" sz="1067" dirty="0" err="1">
                <a:solidFill>
                  <a:srgbClr val="002060"/>
                </a:solidFill>
              </a:rPr>
              <a:t>the</a:t>
            </a:r>
            <a:r>
              <a:rPr lang="nl-BE" sz="1067" dirty="0">
                <a:solidFill>
                  <a:srgbClr val="002060"/>
                </a:solidFill>
              </a:rPr>
              <a:t> Universitair Ziekenhuis Brussel, Brussels, Belgium,  and CellCarta</a:t>
            </a:r>
            <a:r>
              <a:rPr lang="nl-BE" sz="1067" baseline="30000" dirty="0">
                <a:solidFill>
                  <a:srgbClr val="002060"/>
                </a:solidFill>
              </a:rPr>
              <a:t>6</a:t>
            </a:r>
            <a:r>
              <a:rPr lang="nl-BE" sz="1067" dirty="0">
                <a:solidFill>
                  <a:srgbClr val="002060"/>
                </a:solidFill>
              </a:rPr>
              <a:t>, </a:t>
            </a:r>
            <a:r>
              <a:rPr lang="nl-BE" sz="1067" dirty="0" err="1">
                <a:solidFill>
                  <a:srgbClr val="002060"/>
                </a:solidFill>
              </a:rPr>
              <a:t>Antwerp</a:t>
            </a:r>
            <a:r>
              <a:rPr lang="nl-BE" sz="1067" dirty="0">
                <a:solidFill>
                  <a:srgbClr val="002060"/>
                </a:solidFill>
              </a:rPr>
              <a:t>, Belgium</a:t>
            </a:r>
          </a:p>
          <a:p>
            <a:pPr>
              <a:spcBef>
                <a:spcPts val="400"/>
              </a:spcBef>
            </a:pPr>
            <a:r>
              <a:rPr lang="nl-BE" sz="1400" dirty="0">
                <a:solidFill>
                  <a:srgbClr val="D79D41"/>
                </a:solidFill>
              </a:rPr>
              <a:t>Bart.Neyns@uzbrussel.be</a:t>
            </a:r>
            <a:endParaRPr lang="en-CH" sz="1400" dirty="0">
              <a:solidFill>
                <a:srgbClr val="D79D4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6CC9E0-B9FE-9BFF-4C55-66399C127A3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32058" y="5817401"/>
            <a:ext cx="3906732" cy="623252"/>
          </a:xfrm>
        </p:spPr>
        <p:txBody>
          <a:bodyPr/>
          <a:lstStyle/>
          <a:p>
            <a:r>
              <a:rPr lang="nl-BE" b="1" dirty="0">
                <a:solidFill>
                  <a:schemeClr val="accent1"/>
                </a:solidFill>
              </a:rPr>
              <a:t>Universitair Ziekenhuis Brussel (UZ Brussel)</a:t>
            </a:r>
          </a:p>
          <a:p>
            <a:r>
              <a:rPr lang="nl-BE" b="1" dirty="0">
                <a:solidFill>
                  <a:schemeClr val="accent1"/>
                </a:solidFill>
              </a:rPr>
              <a:t>Brussels, Belgium</a:t>
            </a:r>
            <a:endParaRPr lang="en-CH" b="1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7AC03-6C27-B6BF-F502-1F46F677E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78" y="5913491"/>
            <a:ext cx="1006885" cy="431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7EFCF-F188-F8DB-A577-FB1E29746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68" y="5817401"/>
            <a:ext cx="1399309" cy="623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42880-35EE-42D1-2B79-0F1E4C025D9B}"/>
              </a:ext>
            </a:extLst>
          </p:cNvPr>
          <p:cNvSpPr txBox="1"/>
          <p:nvPr/>
        </p:nvSpPr>
        <p:spPr>
          <a:xfrm>
            <a:off x="2917360" y="835518"/>
            <a:ext cx="404768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867" b="1" i="0" u="none" strike="noStrike" kern="0" cap="none" spc="0" normalizeH="0" baseline="0" noProof="0" dirty="0">
                <a:ln>
                  <a:noFill/>
                </a:ln>
                <a:solidFill>
                  <a:srgbClr val="D79D41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Arial"/>
                <a:sym typeface="Arial"/>
              </a:rPr>
              <a:t>Presentation </a:t>
            </a:r>
            <a:r>
              <a:rPr kumimoji="0" lang="nl-BE" sz="1867" b="1" i="0" u="none" strike="noStrike" kern="0" cap="none" spc="0" normalizeH="0" baseline="0" noProof="0" dirty="0" err="1">
                <a:ln>
                  <a:noFill/>
                </a:ln>
                <a:solidFill>
                  <a:srgbClr val="D79D41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Arial"/>
                <a:sym typeface="Arial"/>
              </a:rPr>
              <a:t>Number</a:t>
            </a:r>
            <a:r>
              <a:rPr kumimoji="0" lang="nl-BE" sz="1867" b="1" i="0" u="none" strike="noStrike" kern="0" cap="none" spc="0" normalizeH="0" baseline="0" noProof="0" dirty="0">
                <a:ln>
                  <a:noFill/>
                </a:ln>
                <a:solidFill>
                  <a:srgbClr val="D79D41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Arial"/>
                <a:sym typeface="Arial"/>
              </a:rPr>
              <a:t> 441O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D79D4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76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2025_template publieksdag_02.jpg" descr="2025_template publieksdag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 2"/>
          <p:cNvSpPr txBox="1"/>
          <p:nvPr/>
        </p:nvSpPr>
        <p:spPr>
          <a:xfrm>
            <a:off x="676071" y="1468878"/>
            <a:ext cx="10768519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nl-NL" dirty="0"/>
              <a:t>Immuun-checkpoint blokkade bij de behandeling van hooggradige gliomen</a:t>
            </a:r>
            <a:endParaRPr dirty="0"/>
          </a:p>
        </p:txBody>
      </p:sp>
      <p:sp>
        <p:nvSpPr>
          <p:cNvPr id="295" name="Rectangle 6"/>
          <p:cNvSpPr txBox="1"/>
          <p:nvPr/>
        </p:nvSpPr>
        <p:spPr>
          <a:xfrm>
            <a:off x="793336" y="3048000"/>
            <a:ext cx="47948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nl-BE" sz="2400" b="1" dirty="0"/>
              <a:t>Prof Bart Neyns, MD PhD</a:t>
            </a:r>
            <a:endParaRPr sz="2400" b="1" dirty="0"/>
          </a:p>
        </p:txBody>
      </p:sp>
      <p:sp>
        <p:nvSpPr>
          <p:cNvPr id="296" name="Rectangle 7"/>
          <p:cNvSpPr txBox="1"/>
          <p:nvPr/>
        </p:nvSpPr>
        <p:spPr>
          <a:xfrm>
            <a:off x="793336" y="3429000"/>
            <a:ext cx="4794885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nl-BE" dirty="0"/>
              <a:t>Diensthoofd Medische Oncologie</a:t>
            </a:r>
          </a:p>
          <a:p>
            <a:r>
              <a:rPr lang="nl-BE" dirty="0"/>
              <a:t>Universitair Ziekenhuis Brussel</a:t>
            </a:r>
          </a:p>
          <a:p>
            <a:r>
              <a:rPr lang="nl-BE" dirty="0"/>
              <a:t>Vrije Universiteit Brussel</a:t>
            </a:r>
          </a:p>
          <a:p>
            <a:r>
              <a:rPr lang="nl-BE" dirty="0"/>
              <a:t>België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29351-D06A-4854-344E-FABAD280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53" y="3122628"/>
            <a:ext cx="4985173" cy="17846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D178F-465E-348A-F331-84A32DD322C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553810" y="6194852"/>
            <a:ext cx="3201037" cy="24083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D9603C-B698-8E11-6D02-7E29A8942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19" y="94461"/>
            <a:ext cx="11213020" cy="576000"/>
          </a:xfrm>
        </p:spPr>
        <p:txBody>
          <a:bodyPr/>
          <a:lstStyle/>
          <a:p>
            <a:r>
              <a:rPr lang="en-US" dirty="0"/>
              <a:t>Adverse Events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B5AAB1C-94D0-340A-550B-446F106E19F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90009" y="589668"/>
            <a:ext cx="11211983" cy="601133"/>
          </a:xfr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fontScale="92500" lnSpcReduction="20000"/>
          </a:bodyPr>
          <a:lstStyle/>
          <a:p>
            <a:r>
              <a:rPr lang="en-US" sz="1467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There were no grade 5 or Suspected Unexpected Serious Adverse Reactions (SUSARs)</a:t>
            </a:r>
          </a:p>
          <a:p>
            <a:r>
              <a:rPr lang="en-US" sz="1467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 patient required corticosteroid therapy (or other immunosuppressive treatment) for management of immune-related adverse events</a:t>
            </a:r>
          </a:p>
          <a:p>
            <a:endParaRPr lang="en-US" sz="1467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7B27974B-A175-453D-A1D4-0C5C9A8B07C5}"/>
              </a:ext>
            </a:extLst>
          </p:cNvPr>
          <p:cNvGraphicFramePr>
            <a:graphicFrameLocks noGrp="1"/>
          </p:cNvGraphicFramePr>
          <p:nvPr/>
        </p:nvGraphicFramePr>
        <p:xfrm>
          <a:off x="619981" y="1271595"/>
          <a:ext cx="10932017" cy="4928275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5058737">
                  <a:extLst>
                    <a:ext uri="{9D8B030D-6E8A-4147-A177-3AD203B41FA5}">
                      <a16:colId xmlns:a16="http://schemas.microsoft.com/office/drawing/2014/main" val="1028905982"/>
                    </a:ext>
                  </a:extLst>
                </a:gridCol>
                <a:gridCol w="1136072">
                  <a:extLst>
                    <a:ext uri="{9D8B030D-6E8A-4147-A177-3AD203B41FA5}">
                      <a16:colId xmlns:a16="http://schemas.microsoft.com/office/drawing/2014/main" val="237187421"/>
                    </a:ext>
                  </a:extLst>
                </a:gridCol>
                <a:gridCol w="1136072">
                  <a:extLst>
                    <a:ext uri="{9D8B030D-6E8A-4147-A177-3AD203B41FA5}">
                      <a16:colId xmlns:a16="http://schemas.microsoft.com/office/drawing/2014/main" val="1027193639"/>
                    </a:ext>
                  </a:extLst>
                </a:gridCol>
                <a:gridCol w="900284">
                  <a:extLst>
                    <a:ext uri="{9D8B030D-6E8A-4147-A177-3AD203B41FA5}">
                      <a16:colId xmlns:a16="http://schemas.microsoft.com/office/drawing/2014/main" val="359807361"/>
                    </a:ext>
                  </a:extLst>
                </a:gridCol>
                <a:gridCol w="900284">
                  <a:extLst>
                    <a:ext uri="{9D8B030D-6E8A-4147-A177-3AD203B41FA5}">
                      <a16:colId xmlns:a16="http://schemas.microsoft.com/office/drawing/2014/main" val="3976562348"/>
                    </a:ext>
                  </a:extLst>
                </a:gridCol>
                <a:gridCol w="900284">
                  <a:extLst>
                    <a:ext uri="{9D8B030D-6E8A-4147-A177-3AD203B41FA5}">
                      <a16:colId xmlns:a16="http://schemas.microsoft.com/office/drawing/2014/main" val="2096725406"/>
                    </a:ext>
                  </a:extLst>
                </a:gridCol>
                <a:gridCol w="900284">
                  <a:extLst>
                    <a:ext uri="{9D8B030D-6E8A-4147-A177-3AD203B41FA5}">
                      <a16:colId xmlns:a16="http://schemas.microsoft.com/office/drawing/2014/main" val="4111013829"/>
                    </a:ext>
                  </a:extLst>
                </a:gridCol>
              </a:tblGrid>
              <a:tr h="1849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CTCAE type of Adverse Events</a:t>
                      </a:r>
                      <a:endParaRPr lang="en-US" sz="11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Cohort 5 &amp; 6 (n=21)</a:t>
                      </a:r>
                      <a:endParaRPr lang="en-US" sz="11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l-BE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55" marR="5455" marT="5455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455" marR="5455" marT="545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110223"/>
                  </a:ext>
                </a:extLst>
              </a:tr>
              <a:tr h="190153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No.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%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576000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Grade 1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Grade 2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Grade 3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Grade 4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092262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Any grade AE (total # of events)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(100)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576000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358076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Grade 3/4 AE (total # of events)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(52)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576000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883369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Treatment related grade 3/4 AE (total # of events)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72000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(38)</a:t>
                      </a:r>
                    </a:p>
                  </a:txBody>
                  <a:tcPr marL="7273" marR="576000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93663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Most frequent AE’s</a:t>
                      </a: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576000" marT="72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660887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Fatigue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(48)</a:t>
                      </a:r>
                    </a:p>
                  </a:txBody>
                  <a:tcPr marL="7273" marR="576000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25494490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Headache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(38)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221548691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Dysphasia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(29)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095962435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Nausea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(24)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734123590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Fever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(19)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1813197571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Ommaya reservoir bacterial colonization*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(14)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610274780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Vomiting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(19)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705547917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Periorbital edema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(14)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554782352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Seizure°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(14)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103100163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Adverse reactions of special interest</a:t>
                      </a:r>
                    </a:p>
                  </a:txBody>
                  <a:tcPr marL="7273" marR="7273" marT="727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576000" marT="727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96829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Craniotomy dehiscence*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(9.5)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697287176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Hyperthyroidism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(9.5)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895479161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Adrenal insufficiency (loss of ACTH production)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(5)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3447040459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Pneumocephalus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271609131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Arthralgia (with systemic inflammation)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4148105332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Subacute symptomatic cerebral edema (prior to post-surgical treatment)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4216402219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Hypothyroidism</a:t>
                      </a:r>
                      <a:endParaRPr lang="en-US" sz="11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(5)</a:t>
                      </a:r>
                    </a:p>
                  </a:txBody>
                  <a:tcPr marL="7273" marR="576000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/>
                </a:tc>
                <a:extLst>
                  <a:ext uri="{0D108BD9-81ED-4DB2-BD59-A6C34878D82A}">
                    <a16:rowId xmlns:a16="http://schemas.microsoft.com/office/drawing/2014/main" val="960042453"/>
                  </a:ext>
                </a:extLst>
              </a:tr>
              <a:tr h="1901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Bacterial meningitis*</a:t>
                      </a: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2000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(5)</a:t>
                      </a:r>
                    </a:p>
                  </a:txBody>
                  <a:tcPr marL="7273" marR="576000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9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73" marR="7273" marT="7273" marB="0" anchor="ctr"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12085"/>
                  </a:ext>
                </a:extLst>
              </a:tr>
              <a:tr h="369837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* One patient developed a craniotomy wound dehiscence that became infected and caused a bacterial meningitis</a:t>
                      </a:r>
                    </a:p>
                    <a:p>
                      <a:pPr algn="l" fontAlgn="ctr"/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° One patient experienced a partial epileptic insult following the </a:t>
                      </a:r>
                      <a:r>
                        <a:rPr lang="en-US" sz="1100" b="0" u="none" strike="noStrike" noProof="0" dirty="0" err="1">
                          <a:solidFill>
                            <a:srgbClr val="000000"/>
                          </a:solidFill>
                          <a:effectLst/>
                        </a:rPr>
                        <a:t>iCav</a:t>
                      </a:r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 administration of NIVO</a:t>
                      </a:r>
                    </a:p>
                  </a:txBody>
                  <a:tcPr marL="7273" marR="7273" marT="7273" marB="0" anchor="ctr"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44032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4A760A9-4B16-4501-B3CA-2241C632EB97}"/>
              </a:ext>
            </a:extLst>
          </p:cNvPr>
          <p:cNvSpPr/>
          <p:nvPr/>
        </p:nvSpPr>
        <p:spPr>
          <a:xfrm>
            <a:off x="619980" y="3362037"/>
            <a:ext cx="10932017" cy="19219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E4DF2-1B68-41DB-BF69-E485D77211D5}"/>
              </a:ext>
            </a:extLst>
          </p:cNvPr>
          <p:cNvSpPr/>
          <p:nvPr/>
        </p:nvSpPr>
        <p:spPr>
          <a:xfrm>
            <a:off x="619978" y="5252413"/>
            <a:ext cx="10932017" cy="19219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C819A-C697-40D2-AB5D-F8A7B21D35E0}"/>
              </a:ext>
            </a:extLst>
          </p:cNvPr>
          <p:cNvSpPr/>
          <p:nvPr/>
        </p:nvSpPr>
        <p:spPr>
          <a:xfrm>
            <a:off x="607658" y="5646495"/>
            <a:ext cx="10932017" cy="19219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21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E1A4-1611-7A84-78C4-FF55F0B614F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FD1A8-FF49-5F09-C984-F105996B417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9999" y="789971"/>
            <a:ext cx="11213200" cy="754340"/>
          </a:xfr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fontScale="92500" lnSpcReduction="10000"/>
          </a:bodyPr>
          <a:lstStyle/>
          <a:p>
            <a:r>
              <a:rPr lang="en-US" sz="1867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Case Illustration:</a:t>
            </a:r>
            <a:r>
              <a:rPr lang="en-US" sz="1867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62y Male, glioblastoma (</a:t>
            </a:r>
            <a:r>
              <a:rPr lang="en-US" sz="1867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IDH</a:t>
            </a:r>
            <a:r>
              <a:rPr lang="en-US" sz="1867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wt</a:t>
            </a:r>
            <a:r>
              <a:rPr lang="en-US" sz="1867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67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TERT</a:t>
            </a:r>
            <a:r>
              <a:rPr lang="en-US" sz="1867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MUT</a:t>
            </a:r>
            <a:r>
              <a:rPr lang="en-US" sz="1867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67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NF1</a:t>
            </a:r>
            <a:r>
              <a:rPr lang="en-US" sz="1867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MUT</a:t>
            </a:r>
            <a:r>
              <a:rPr lang="en-US" sz="1867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67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MGMTpromoter</a:t>
            </a:r>
            <a:r>
              <a:rPr lang="en-US" sz="1867" baseline="30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unmeth</a:t>
            </a:r>
            <a:r>
              <a:rPr lang="en-US" sz="1867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sz="1867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Complete resection followed by RT (30x2Gy ) + TMZ, and adjuvant 3x TMZ 5/28d</a:t>
            </a:r>
          </a:p>
          <a:p>
            <a:endParaRPr lang="en-US" sz="1867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1905EA-0D67-B7EA-BE89-745FC7AA6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368311"/>
            <a:ext cx="11213020" cy="368991"/>
          </a:xfrm>
        </p:spPr>
        <p:txBody>
          <a:bodyPr/>
          <a:lstStyle/>
          <a:p>
            <a:r>
              <a:rPr lang="en-US" sz="2667" dirty="0">
                <a:solidFill>
                  <a:schemeClr val="accent6"/>
                </a:solidFill>
              </a:rPr>
              <a:t>Early symptomatic progression benefitting long-term from low-dose bevacizumab*</a:t>
            </a:r>
            <a:br>
              <a:rPr lang="en-US" sz="2667" dirty="0">
                <a:solidFill>
                  <a:schemeClr val="accent6"/>
                </a:solidFill>
              </a:rPr>
            </a:br>
            <a:endParaRPr lang="en-US" sz="2667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84E5C8-BC3B-E7DA-643E-F6EB7E012895}"/>
              </a:ext>
            </a:extLst>
          </p:cNvPr>
          <p:cNvSpPr txBox="1"/>
          <p:nvPr/>
        </p:nvSpPr>
        <p:spPr>
          <a:xfrm>
            <a:off x="5698488" y="6049739"/>
            <a:ext cx="413767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* J. Tijtgat et al. Cancers (Basel). 2023 Apr 29;15(9):2560.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C0CEEF-DCF7-A697-B097-30BEEFEB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754" y="1795268"/>
            <a:ext cx="1487412" cy="1843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222F0-9B23-44A5-A754-A0E3C0F3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97" y="1789047"/>
            <a:ext cx="1587559" cy="1821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4260E-2226-BAA8-CD7E-510A6A38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021" y="1799314"/>
            <a:ext cx="1612495" cy="1821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58502-600D-EB47-D79E-C4BCDA5E5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281" y="1799314"/>
            <a:ext cx="1587559" cy="1826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97D15-FFE3-8159-0490-0B3450B4BA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49"/>
          <a:stretch/>
        </p:blipFill>
        <p:spPr>
          <a:xfrm>
            <a:off x="5980605" y="1793017"/>
            <a:ext cx="1587559" cy="1833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610FBC-7152-F95C-1B92-CCA8B2C13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8929" y="1784213"/>
            <a:ext cx="1551060" cy="1830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F74867-433A-3972-D91F-58CD5D869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889" y="1788369"/>
            <a:ext cx="600768" cy="67922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02D4E8A-662F-AEDC-A1E9-5AA3ECEA937F}"/>
              </a:ext>
            </a:extLst>
          </p:cNvPr>
          <p:cNvSpPr/>
          <p:nvPr/>
        </p:nvSpPr>
        <p:spPr>
          <a:xfrm>
            <a:off x="1296047" y="3722556"/>
            <a:ext cx="745067" cy="5212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Day -5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1F4E55-E39E-2001-6DA8-D75BF99B339D}"/>
              </a:ext>
            </a:extLst>
          </p:cNvPr>
          <p:cNvSpPr/>
          <p:nvPr/>
        </p:nvSpPr>
        <p:spPr>
          <a:xfrm>
            <a:off x="3166757" y="3722556"/>
            <a:ext cx="745067" cy="5212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Day +1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11B727-E009-5D9F-ACF6-0A48891A1F6B}"/>
              </a:ext>
            </a:extLst>
          </p:cNvPr>
          <p:cNvSpPr/>
          <p:nvPr/>
        </p:nvSpPr>
        <p:spPr>
          <a:xfrm>
            <a:off x="4750299" y="3722556"/>
            <a:ext cx="745067" cy="5212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Day +17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EA5578-7DB7-D0BD-DC5D-EF461FEE0805}"/>
              </a:ext>
            </a:extLst>
          </p:cNvPr>
          <p:cNvSpPr/>
          <p:nvPr/>
        </p:nvSpPr>
        <p:spPr>
          <a:xfrm>
            <a:off x="6408623" y="3722556"/>
            <a:ext cx="745067" cy="5212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Week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7C1E84-95FE-9BB0-1AAA-A717B6A1BABA}"/>
              </a:ext>
            </a:extLst>
          </p:cNvPr>
          <p:cNvSpPr/>
          <p:nvPr/>
        </p:nvSpPr>
        <p:spPr>
          <a:xfrm>
            <a:off x="8048697" y="3722556"/>
            <a:ext cx="745067" cy="5212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Week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14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632272-AC9D-8E6A-A0F7-D4300B000809}"/>
              </a:ext>
            </a:extLst>
          </p:cNvPr>
          <p:cNvSpPr/>
          <p:nvPr/>
        </p:nvSpPr>
        <p:spPr>
          <a:xfrm>
            <a:off x="9707021" y="3722556"/>
            <a:ext cx="745067" cy="52122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Week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51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BAB389-C08F-DEB9-E8ED-0D782EDE76DD}"/>
              </a:ext>
            </a:extLst>
          </p:cNvPr>
          <p:cNvSpPr/>
          <p:nvPr/>
        </p:nvSpPr>
        <p:spPr>
          <a:xfrm>
            <a:off x="4319374" y="4663083"/>
            <a:ext cx="1587559" cy="8737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Methylprednisolone</a:t>
            </a: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40 mg IV BID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14d-taper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067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</a:t>
            </a:r>
            <a:r>
              <a:rPr kumimoji="0" lang="nl-BE" sz="10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8 mg QD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40AACC-1046-FFDC-C285-226149BE0CAC}"/>
              </a:ext>
            </a:extLst>
          </p:cNvPr>
          <p:cNvSpPr/>
          <p:nvPr/>
        </p:nvSpPr>
        <p:spPr>
          <a:xfrm>
            <a:off x="1772491" y="4531889"/>
            <a:ext cx="1587560" cy="120750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Resection</a:t>
            </a:r>
            <a:r>
              <a:rPr kumimoji="0" lang="nl-BE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Nivo</a:t>
            </a:r>
            <a:r>
              <a:rPr kumimoji="0" lang="nl-BE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10 mg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Ipi</a:t>
            </a:r>
            <a:r>
              <a:rPr kumimoji="0" lang="nl-BE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5mg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BE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20 10</a:t>
            </a:r>
            <a:r>
              <a:rPr kumimoji="0" lang="nl-BE" sz="1333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 </a:t>
            </a:r>
            <a:r>
              <a:rPr kumimoji="0" lang="nl-BE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myDC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BE05B1-871B-0CC6-D51F-3FE3D8060C90}"/>
              </a:ext>
            </a:extLst>
          </p:cNvPr>
          <p:cNvSpPr/>
          <p:nvPr/>
        </p:nvSpPr>
        <p:spPr>
          <a:xfrm>
            <a:off x="5906933" y="4873056"/>
            <a:ext cx="4602376" cy="453813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 w="0"/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Bevacizumab 400 mg IV followed by 100 mg Q4w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AD4CD0C-9018-10DA-D360-12F9E7E97966}"/>
              </a:ext>
            </a:extLst>
          </p:cNvPr>
          <p:cNvSpPr/>
          <p:nvPr/>
        </p:nvSpPr>
        <p:spPr>
          <a:xfrm>
            <a:off x="2396937" y="3704120"/>
            <a:ext cx="338667" cy="62076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l-BE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C292EE3-DDA9-6A26-3386-30031E442C2C}"/>
              </a:ext>
            </a:extLst>
          </p:cNvPr>
          <p:cNvSpPr/>
          <p:nvPr/>
        </p:nvSpPr>
        <p:spPr>
          <a:xfrm>
            <a:off x="914401" y="3746426"/>
            <a:ext cx="10693496" cy="2818561"/>
          </a:xfrm>
          <a:prstGeom prst="rightArrow">
            <a:avLst>
              <a:gd name="adj1" fmla="val 50000"/>
              <a:gd name="adj2" fmla="val 30035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l-BE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54356-6179-4AE8-A2DE-06070B15A7B3}"/>
              </a:ext>
            </a:extLst>
          </p:cNvPr>
          <p:cNvSpPr txBox="1"/>
          <p:nvPr/>
        </p:nvSpPr>
        <p:spPr>
          <a:xfrm>
            <a:off x="922908" y="1811867"/>
            <a:ext cx="666749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FET-PET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B68292-882D-48EE-BF1F-A1DE0343CA9E}"/>
              </a:ext>
            </a:extLst>
          </p:cNvPr>
          <p:cNvSpPr txBox="1"/>
          <p:nvPr/>
        </p:nvSpPr>
        <p:spPr>
          <a:xfrm rot="16200000">
            <a:off x="197636" y="2887581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Axial Gd-T1 MRI</a:t>
            </a:r>
          </a:p>
        </p:txBody>
      </p:sp>
    </p:spTree>
    <p:extLst>
      <p:ext uri="{BB962C8B-B14F-4D97-AF65-F5344CB8AC3E}">
        <p14:creationId xmlns:p14="http://schemas.microsoft.com/office/powerpoint/2010/main" val="4048035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23067A-FA49-6B9D-B7CE-C95D8C8D73D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AB440-B33F-F43E-E461-DF8B7B948BA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fontScale="92500"/>
          </a:bodyPr>
          <a:lstStyle/>
          <a:p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Time to first progression on MRI of the brain + PFS2 on low-dose bevacizumab for responders (Cohort 5/6: 4 patients; Cohort-1/2/4/7: 10 patients)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AA9785-3E43-15CF-2A77-7A64CBAC63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Progression-Free Survival (PFS-2)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004D216-413F-4BB9-856B-989EFA2D17CC}"/>
              </a:ext>
            </a:extLst>
          </p:cNvPr>
          <p:cNvSpPr txBox="1"/>
          <p:nvPr/>
        </p:nvSpPr>
        <p:spPr>
          <a:xfrm>
            <a:off x="10122977" y="6082987"/>
            <a:ext cx="165141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*: descriptive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-value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D809B41-CA79-4C49-8B26-54B80E5CB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7"/>
          <a:stretch/>
        </p:blipFill>
        <p:spPr>
          <a:xfrm>
            <a:off x="2241147" y="1619298"/>
            <a:ext cx="7027399" cy="391749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1BAA471-29DB-43A4-BC72-3DA54FF14004}"/>
              </a:ext>
            </a:extLst>
          </p:cNvPr>
          <p:cNvSpPr txBox="1"/>
          <p:nvPr/>
        </p:nvSpPr>
        <p:spPr>
          <a:xfrm>
            <a:off x="2706845" y="6750905"/>
            <a:ext cx="60960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14" name="Tabel 14">
            <a:extLst>
              <a:ext uri="{FF2B5EF4-FFF2-40B4-BE49-F238E27FC236}">
                <a16:creationId xmlns:a16="http://schemas.microsoft.com/office/drawing/2014/main" id="{1BBEF12E-0609-46D3-80D0-5F2AB9C577F5}"/>
              </a:ext>
            </a:extLst>
          </p:cNvPr>
          <p:cNvGraphicFramePr>
            <a:graphicFrameLocks noGrp="1"/>
          </p:cNvGraphicFramePr>
          <p:nvPr/>
        </p:nvGraphicFramePr>
        <p:xfrm>
          <a:off x="5467715" y="1764641"/>
          <a:ext cx="550064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000">
                  <a:extLst>
                    <a:ext uri="{9D8B030D-6E8A-4147-A177-3AD203B41FA5}">
                      <a16:colId xmlns:a16="http://schemas.microsoft.com/office/drawing/2014/main" val="1538310950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3102117407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25043728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1y PFS% </a:t>
                      </a:r>
                    </a:p>
                    <a:p>
                      <a:pPr algn="ctr"/>
                      <a:r>
                        <a:rPr lang="en-US" sz="14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2y PFS% </a:t>
                      </a:r>
                    </a:p>
                    <a:p>
                      <a:pPr algn="ctr"/>
                      <a:r>
                        <a:rPr lang="en-US" sz="14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2037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Pooled Cohort-1/2/4/7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11.6 </a:t>
                      </a:r>
                    </a:p>
                    <a:p>
                      <a:pPr algn="ctr"/>
                      <a:r>
                        <a:rPr lang="en-US" sz="1200" dirty="0"/>
                        <a:t>(4-19)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5.8</a:t>
                      </a:r>
                    </a:p>
                    <a:p>
                      <a:pPr algn="ctr"/>
                      <a:r>
                        <a:rPr lang="en-US" sz="1200" dirty="0"/>
                        <a:t>(0-11)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03755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Cohort-5/6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  <a:p>
                      <a:pPr algn="ctr"/>
                      <a:r>
                        <a:rPr lang="en-US" sz="1200" dirty="0"/>
                        <a:t>(40-55)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  <a:p>
                      <a:pPr algn="ctr"/>
                      <a:r>
                        <a:rPr lang="en-US" sz="1200" dirty="0"/>
                        <a:t>(5-52)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877888"/>
                  </a:ext>
                </a:extLst>
              </a:tr>
            </a:tbl>
          </a:graphicData>
        </a:graphic>
      </p:graphicFrame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28D4CD55-E74B-4015-AE06-2D79204529D1}"/>
              </a:ext>
            </a:extLst>
          </p:cNvPr>
          <p:cNvCxnSpPr/>
          <p:nvPr/>
        </p:nvCxnSpPr>
        <p:spPr>
          <a:xfrm>
            <a:off x="5543179" y="2498209"/>
            <a:ext cx="3471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BBAC30F-5DE5-40D0-94A6-0FC7FFF65105}"/>
              </a:ext>
            </a:extLst>
          </p:cNvPr>
          <p:cNvCxnSpPr/>
          <p:nvPr/>
        </p:nvCxnSpPr>
        <p:spPr>
          <a:xfrm>
            <a:off x="6421415" y="2979336"/>
            <a:ext cx="34713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el 21">
            <a:extLst>
              <a:ext uri="{FF2B5EF4-FFF2-40B4-BE49-F238E27FC236}">
                <a16:creationId xmlns:a16="http://schemas.microsoft.com/office/drawing/2014/main" id="{C644FD3E-0308-4AD8-9738-B5074B6086D6}"/>
              </a:ext>
            </a:extLst>
          </p:cNvPr>
          <p:cNvGraphicFramePr>
            <a:graphicFrameLocks noGrp="1"/>
          </p:cNvGraphicFramePr>
          <p:nvPr/>
        </p:nvGraphicFramePr>
        <p:xfrm>
          <a:off x="993046" y="5247028"/>
          <a:ext cx="8275503" cy="49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6000">
                  <a:extLst>
                    <a:ext uri="{9D8B030D-6E8A-4147-A177-3AD203B41FA5}">
                      <a16:colId xmlns:a16="http://schemas.microsoft.com/office/drawing/2014/main" val="3162362970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3977795650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4258316706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2273673382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3182727095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2284800945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200300882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3675346615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3076825159"/>
                    </a:ext>
                  </a:extLst>
                </a:gridCol>
                <a:gridCol w="722167">
                  <a:extLst>
                    <a:ext uri="{9D8B030D-6E8A-4147-A177-3AD203B41FA5}">
                      <a16:colId xmlns:a16="http://schemas.microsoft.com/office/drawing/2014/main" val="1222944236"/>
                    </a:ext>
                  </a:extLst>
                </a:gridCol>
              </a:tblGrid>
              <a:tr h="24553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Pooled Cohort-1/2/4/7</a:t>
                      </a:r>
                    </a:p>
                  </a:txBody>
                  <a:tcPr marL="0" marR="14400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989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Cohort-5/6</a:t>
                      </a:r>
                    </a:p>
                  </a:txBody>
                  <a:tcPr marL="0" marR="14400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25687"/>
                  </a:ext>
                </a:extLst>
              </a:tr>
            </a:tbl>
          </a:graphicData>
        </a:graphic>
      </p:graphicFrame>
      <p:sp>
        <p:nvSpPr>
          <p:cNvPr id="23" name="Tekstvak 22">
            <a:extLst>
              <a:ext uri="{FF2B5EF4-FFF2-40B4-BE49-F238E27FC236}">
                <a16:creationId xmlns:a16="http://schemas.microsoft.com/office/drawing/2014/main" id="{65148092-BB99-462C-9450-D5D70BFDBE82}"/>
              </a:ext>
            </a:extLst>
          </p:cNvPr>
          <p:cNvSpPr txBox="1"/>
          <p:nvPr/>
        </p:nvSpPr>
        <p:spPr>
          <a:xfrm>
            <a:off x="8996219" y="4277697"/>
            <a:ext cx="207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Log Rank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 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003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*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067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260C1-FB43-D519-98CD-E74612E06DF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109FCF-F980-655F-19BB-EC71167F0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Progression-Free Survival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B7FF673-332D-0E55-C669-FF095DA5D87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90009" y="858072"/>
            <a:ext cx="11211983" cy="601133"/>
          </a:xfr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r>
              <a:rPr lang="en-US" sz="1867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Time to first progression on MRI of the brain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79C7277-3E4A-4E69-8164-183827E15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2" y="1631083"/>
            <a:ext cx="7068683" cy="4107631"/>
          </a:xfrm>
          <a:prstGeom prst="rect">
            <a:avLst/>
          </a:prstGeom>
        </p:spPr>
      </p:pic>
      <p:graphicFrame>
        <p:nvGraphicFramePr>
          <p:cNvPr id="8" name="Tabel 14">
            <a:extLst>
              <a:ext uri="{FF2B5EF4-FFF2-40B4-BE49-F238E27FC236}">
                <a16:creationId xmlns:a16="http://schemas.microsoft.com/office/drawing/2014/main" id="{8433A478-8D18-4437-844A-CF0DBAD54BF2}"/>
              </a:ext>
            </a:extLst>
          </p:cNvPr>
          <p:cNvGraphicFramePr>
            <a:graphicFrameLocks noGrp="1"/>
          </p:cNvGraphicFramePr>
          <p:nvPr/>
        </p:nvGraphicFramePr>
        <p:xfrm>
          <a:off x="5467715" y="1764641"/>
          <a:ext cx="550064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000">
                  <a:extLst>
                    <a:ext uri="{9D8B030D-6E8A-4147-A177-3AD203B41FA5}">
                      <a16:colId xmlns:a16="http://schemas.microsoft.com/office/drawing/2014/main" val="1538310950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3102117407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25043728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1y PFS% </a:t>
                      </a:r>
                    </a:p>
                    <a:p>
                      <a:pPr algn="ctr"/>
                      <a:r>
                        <a:rPr lang="en-US" sz="14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2y PFS% </a:t>
                      </a:r>
                    </a:p>
                    <a:p>
                      <a:pPr algn="ctr"/>
                      <a:r>
                        <a:rPr lang="en-US" sz="14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2037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Pooled Cohort-1/2/4/7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7.2</a:t>
                      </a:r>
                    </a:p>
                    <a:p>
                      <a:pPr algn="ctr"/>
                      <a:r>
                        <a:rPr lang="en-US" sz="1200" dirty="0"/>
                        <a:t>(1-13)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  <a:p>
                      <a:pPr algn="ctr"/>
                      <a:r>
                        <a:rPr lang="en-US" sz="1200" dirty="0"/>
                        <a:t>(0-7)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03755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Cohort-5/6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  <a:p>
                      <a:pPr algn="ctr"/>
                      <a:r>
                        <a:rPr lang="en-US" sz="1200" dirty="0"/>
                        <a:t>(9-48)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  <a:p>
                      <a:pPr algn="ctr"/>
                      <a:r>
                        <a:rPr lang="en-US" sz="1200" dirty="0"/>
                        <a:t>(9-48)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877888"/>
                  </a:ext>
                </a:extLst>
              </a:tr>
            </a:tbl>
          </a:graphicData>
        </a:graphic>
      </p:graphicFrame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BD8AE45-9BB9-4BA3-8008-3DB38F8BC555}"/>
              </a:ext>
            </a:extLst>
          </p:cNvPr>
          <p:cNvGraphicFramePr>
            <a:graphicFrameLocks noGrp="1"/>
          </p:cNvGraphicFramePr>
          <p:nvPr/>
        </p:nvGraphicFramePr>
        <p:xfrm>
          <a:off x="1071419" y="5489333"/>
          <a:ext cx="8657554" cy="49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7991">
                  <a:extLst>
                    <a:ext uri="{9D8B030D-6E8A-4147-A177-3AD203B41FA5}">
                      <a16:colId xmlns:a16="http://schemas.microsoft.com/office/drawing/2014/main" val="3162362970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977795650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4258316706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2273673382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182727095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2284800945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200300882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675346615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076825159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1222944236"/>
                    </a:ext>
                  </a:extLst>
                </a:gridCol>
              </a:tblGrid>
              <a:tr h="24553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Pooled Cohort-1/2/4/7</a:t>
                      </a:r>
                    </a:p>
                  </a:txBody>
                  <a:tcPr marL="0" marR="14400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989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Cohort-5/6</a:t>
                      </a:r>
                    </a:p>
                  </a:txBody>
                  <a:tcPr marL="0" marR="14400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25687"/>
                  </a:ext>
                </a:extLst>
              </a:tr>
            </a:tbl>
          </a:graphicData>
        </a:graphic>
      </p:graphicFrame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915DAD81-9D28-4586-BE9A-9D71795B68EE}"/>
              </a:ext>
            </a:extLst>
          </p:cNvPr>
          <p:cNvCxnSpPr/>
          <p:nvPr/>
        </p:nvCxnSpPr>
        <p:spPr>
          <a:xfrm>
            <a:off x="5543179" y="2498209"/>
            <a:ext cx="3471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0841171-E5EE-458B-BA45-779B9DA5EA42}"/>
              </a:ext>
            </a:extLst>
          </p:cNvPr>
          <p:cNvCxnSpPr/>
          <p:nvPr/>
        </p:nvCxnSpPr>
        <p:spPr>
          <a:xfrm>
            <a:off x="6421415" y="2979336"/>
            <a:ext cx="34713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23890BC2-2972-46CF-9D36-1BE938CC0988}"/>
              </a:ext>
            </a:extLst>
          </p:cNvPr>
          <p:cNvSpPr txBox="1"/>
          <p:nvPr/>
        </p:nvSpPr>
        <p:spPr>
          <a:xfrm>
            <a:off x="9236365" y="4513503"/>
            <a:ext cx="207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Log Rank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 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005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*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A3E4187-53B0-4A6E-8482-4B507A0AB1BB}"/>
              </a:ext>
            </a:extLst>
          </p:cNvPr>
          <p:cNvSpPr txBox="1"/>
          <p:nvPr/>
        </p:nvSpPr>
        <p:spPr>
          <a:xfrm>
            <a:off x="10166258" y="6082987"/>
            <a:ext cx="1608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*: descriptive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-value</a:t>
            </a:r>
          </a:p>
        </p:txBody>
      </p:sp>
    </p:spTree>
    <p:extLst>
      <p:ext uri="{BB962C8B-B14F-4D97-AF65-F5344CB8AC3E}">
        <p14:creationId xmlns:p14="http://schemas.microsoft.com/office/powerpoint/2010/main" val="406177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D118E9-E23F-5526-E6CE-AE9640F536C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EECBC-0F30-8344-0AA9-E41B7E8D56B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9999" y="944312"/>
            <a:ext cx="11213200" cy="416513"/>
          </a:xfrm>
        </p:spPr>
        <p:txBody>
          <a:bodyPr/>
          <a:lstStyle/>
          <a:p>
            <a:r>
              <a:rPr lang="en-US" sz="1867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Time to death or latest follow-up</a:t>
            </a:r>
          </a:p>
          <a:p>
            <a:endParaRPr lang="en-US" sz="1867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F0BAFE-3C92-0ACE-582F-830256FA2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355996"/>
            <a:ext cx="11213020" cy="576000"/>
          </a:xfrm>
        </p:spPr>
        <p:txBody>
          <a:bodyPr/>
          <a:lstStyle/>
          <a:p>
            <a:r>
              <a:rPr lang="en-US" dirty="0"/>
              <a:t>Overall Survival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3DB7E9D-C285-4E15-BD75-DEFC33DB1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179" y="1653396"/>
            <a:ext cx="7075055" cy="3956819"/>
          </a:xfrm>
          <a:prstGeom prst="rect">
            <a:avLst/>
          </a:prstGeom>
        </p:spPr>
      </p:pic>
      <p:graphicFrame>
        <p:nvGraphicFramePr>
          <p:cNvPr id="8" name="Tabel 14">
            <a:extLst>
              <a:ext uri="{FF2B5EF4-FFF2-40B4-BE49-F238E27FC236}">
                <a16:creationId xmlns:a16="http://schemas.microsoft.com/office/drawing/2014/main" id="{0E56B624-0F01-4952-9847-28C977F5D110}"/>
              </a:ext>
            </a:extLst>
          </p:cNvPr>
          <p:cNvGraphicFramePr>
            <a:graphicFrameLocks noGrp="1"/>
          </p:cNvGraphicFramePr>
          <p:nvPr/>
        </p:nvGraphicFramePr>
        <p:xfrm>
          <a:off x="5467715" y="1764641"/>
          <a:ext cx="550064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000">
                  <a:extLst>
                    <a:ext uri="{9D8B030D-6E8A-4147-A177-3AD203B41FA5}">
                      <a16:colId xmlns:a16="http://schemas.microsoft.com/office/drawing/2014/main" val="1538310950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3102117407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25043728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1y PFS% </a:t>
                      </a:r>
                    </a:p>
                    <a:p>
                      <a:pPr algn="ctr"/>
                      <a:r>
                        <a:rPr lang="en-US" sz="14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2y PFS% </a:t>
                      </a:r>
                    </a:p>
                    <a:p>
                      <a:pPr algn="ctr"/>
                      <a:r>
                        <a:rPr lang="en-US" sz="1400" dirty="0"/>
                        <a:t>(95% CI)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2037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Pooled Cohort-1/2/4/7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</a:t>
                      </a:r>
                    </a:p>
                    <a:p>
                      <a:pPr algn="ctr"/>
                      <a:r>
                        <a:rPr lang="en-US" sz="1200" dirty="0"/>
                        <a:t>(25-47)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</a:p>
                    <a:p>
                      <a:pPr algn="ctr"/>
                      <a:r>
                        <a:rPr lang="en-US" sz="1200" dirty="0"/>
                        <a:t>(8-26)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03755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Cohort-5/6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</a:p>
                    <a:p>
                      <a:pPr algn="ctr"/>
                      <a:r>
                        <a:rPr lang="en-US" sz="1200" dirty="0"/>
                        <a:t>(39-82)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  <a:p>
                      <a:pPr algn="ctr"/>
                      <a:r>
                        <a:rPr lang="en-US" sz="1200" dirty="0"/>
                        <a:t>(4-56)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877888"/>
                  </a:ext>
                </a:extLst>
              </a:tr>
            </a:tbl>
          </a:graphicData>
        </a:graphic>
      </p:graphicFrame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9FB43BD-4988-4882-BDCD-8CA03BCC5E28}"/>
              </a:ext>
            </a:extLst>
          </p:cNvPr>
          <p:cNvCxnSpPr/>
          <p:nvPr/>
        </p:nvCxnSpPr>
        <p:spPr>
          <a:xfrm>
            <a:off x="5524707" y="2477645"/>
            <a:ext cx="3471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2E0FBBF-1925-4ADE-94E4-B77EA28DCC10}"/>
              </a:ext>
            </a:extLst>
          </p:cNvPr>
          <p:cNvCxnSpPr/>
          <p:nvPr/>
        </p:nvCxnSpPr>
        <p:spPr>
          <a:xfrm>
            <a:off x="6402943" y="3001875"/>
            <a:ext cx="34713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64A5F4A6-8FAD-43A4-9C4B-7740485EE36C}"/>
              </a:ext>
            </a:extLst>
          </p:cNvPr>
          <p:cNvSpPr txBox="1"/>
          <p:nvPr/>
        </p:nvSpPr>
        <p:spPr>
          <a:xfrm>
            <a:off x="8626765" y="4346962"/>
            <a:ext cx="2075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Log Rank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 .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046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*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5EB2C645-D1E1-49CF-9EF0-C2EAF94B5BE3}"/>
              </a:ext>
            </a:extLst>
          </p:cNvPr>
          <p:cNvSpPr txBox="1"/>
          <p:nvPr/>
        </p:nvSpPr>
        <p:spPr>
          <a:xfrm>
            <a:off x="10166258" y="6082987"/>
            <a:ext cx="16081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*: descriptive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-value</a:t>
            </a:r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D5A33B8B-0B5B-4956-8B34-1D62C989759E}"/>
              </a:ext>
            </a:extLst>
          </p:cNvPr>
          <p:cNvGraphicFramePr>
            <a:graphicFrameLocks noGrp="1"/>
          </p:cNvGraphicFramePr>
          <p:nvPr/>
        </p:nvGraphicFramePr>
        <p:xfrm>
          <a:off x="578814" y="5591920"/>
          <a:ext cx="8657554" cy="49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7991">
                  <a:extLst>
                    <a:ext uri="{9D8B030D-6E8A-4147-A177-3AD203B41FA5}">
                      <a16:colId xmlns:a16="http://schemas.microsoft.com/office/drawing/2014/main" val="3162362970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977795650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4258316706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2273673382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182727095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2284800945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200300882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675346615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3076825159"/>
                    </a:ext>
                  </a:extLst>
                </a:gridCol>
                <a:gridCol w="755507">
                  <a:extLst>
                    <a:ext uri="{9D8B030D-6E8A-4147-A177-3AD203B41FA5}">
                      <a16:colId xmlns:a16="http://schemas.microsoft.com/office/drawing/2014/main" val="1222944236"/>
                    </a:ext>
                  </a:extLst>
                </a:gridCol>
              </a:tblGrid>
              <a:tr h="24553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Pooled Cohort-1/2/4/7</a:t>
                      </a:r>
                    </a:p>
                  </a:txBody>
                  <a:tcPr marL="0" marR="14400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36989"/>
                  </a:ext>
                </a:extLst>
              </a:tr>
              <a:tr h="24553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Cohort-5/6</a:t>
                      </a:r>
                    </a:p>
                  </a:txBody>
                  <a:tcPr marL="0" marR="14400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725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75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EE40655-9594-2B9B-D8C6-ABB21EB8A4A6}"/>
              </a:ext>
            </a:extLst>
          </p:cNvPr>
          <p:cNvSpPr txBox="1">
            <a:spLocks/>
          </p:cNvSpPr>
          <p:nvPr/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Phase I clinical trial on the intracranial administration of autologous CD1c(BDCA-1)</a:t>
            </a:r>
            <a:r>
              <a:rPr kumimoji="0" lang="en-US" sz="1467" b="1" i="0" u="none" strike="noStrike" kern="0" cap="none" spc="0" normalizeH="0" baseline="3000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/CD141(BDCA-3)</a:t>
            </a:r>
            <a:r>
              <a:rPr kumimoji="0" lang="en-US" sz="1467" b="1" i="0" u="none" strike="noStrike" kern="0" cap="none" spc="0" normalizeH="0" baseline="3000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6E1E5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 myeloid dendritic cells in combination with ipilimumab and nivolumab in patients with recurrent high-grade glioma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5F5D8E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C955A01-8CC6-C5D4-102E-D16FBF28BD2A}"/>
              </a:ext>
            </a:extLst>
          </p:cNvPr>
          <p:cNvSpPr txBox="1">
            <a:spLocks/>
          </p:cNvSpPr>
          <p:nvPr/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5F5D8E"/>
                </a:solidFill>
                <a:effectLst/>
                <a:uLnTx/>
                <a:uFillTx/>
                <a:latin typeface="Arial Narrow"/>
                <a:sym typeface="Arial Narrow"/>
              </a:rPr>
              <a:t>Conclusions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5F5D8E"/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5F13B82-ABA7-B476-BB84-D8666CE65F27}"/>
              </a:ext>
            </a:extLst>
          </p:cNvPr>
          <p:cNvSpPr txBox="1">
            <a:spLocks/>
          </p:cNvSpPr>
          <p:nvPr/>
        </p:nvSpPr>
        <p:spPr>
          <a:xfrm>
            <a:off x="489400" y="1687785"/>
            <a:ext cx="11213200" cy="449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The investigated intracranial administration of IPI and NIVO pus CD1c(BDCA-1)</a:t>
            </a:r>
            <a:r>
              <a:rPr kumimoji="0" lang="en-US" sz="1867" b="0" i="0" u="none" strike="noStrike" kern="0" cap="none" spc="0" normalizeH="0" baseline="3000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/CD141(BDCA-3)</a:t>
            </a:r>
            <a:r>
              <a:rPr kumimoji="0" lang="en-US" sz="1867" b="0" i="0" u="none" strike="noStrike" kern="0" cap="none" spc="0" normalizeH="0" baseline="3000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 myeloid dendritic cells is feasible and associated with an acceptable safety profile</a:t>
            </a:r>
            <a:endParaRPr kumimoji="0" lang="en-US" sz="1467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 Narrow"/>
              <a:sym typeface="Arial Narrow"/>
            </a:endParaRPr>
          </a:p>
          <a:p>
            <a:pPr marL="482588" marR="0" lvl="1" indent="-4825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No treatment limiting toxicity defined (low-incidence/-severity of immune-related adverse events)</a:t>
            </a:r>
          </a:p>
          <a:p>
            <a:pPr marL="482588" marR="0" lvl="1" indent="-4825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Postoperative intracavitary NIVO associated with a risk for bacterial colonization of the Ommaya reservoir and bacterial meningitis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Early indication suggesting a potential beneficial effect on survival</a:t>
            </a:r>
          </a:p>
          <a:p>
            <a:pPr marL="482588" marR="0" lvl="1" indent="-4825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Intracerebral myDC may improve survival (as opposed to postoperative intra-cavitary NIVO +/- IPI) deserving further investigation</a:t>
            </a:r>
          </a:p>
          <a:p>
            <a:pPr marL="482588" marR="0" lvl="1" indent="-4825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Low-dose bevacizumab provided additional durable PFS beyond first progression in a subgroup of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Perspectives/opportunities</a:t>
            </a:r>
          </a:p>
          <a:p>
            <a:pPr marL="482588" marR="0" lvl="1" indent="-4825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Investigation of predictive/prognostic glioma tissue and myDC biomarkers is ongoing and may help to guide patient selection</a:t>
            </a:r>
          </a:p>
          <a:p>
            <a:pPr marL="482588" marR="0" lvl="1" indent="-4825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Char char="◆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5416B"/>
                </a:solidFill>
                <a:effectLst/>
                <a:uLnTx/>
                <a:uFillTx/>
                <a:latin typeface="Arial Narrow"/>
                <a:sym typeface="Arial Narrow"/>
              </a:rPr>
              <a:t>Investigation of the nature and tumor-antigen specificity of the lymphocytes present in the CSF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5416B"/>
              </a:buClr>
              <a:buSzPts val="1600"/>
              <a:buFont typeface="Noto Sans Symbols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Neo-adjuvant IV followed by per- and postoperative IPI/NIVO is under investigation (Neo-Glitipni, NCT06097975) and may serve as a future backbone for adding-on CD1c(BDCA-1)</a:t>
            </a:r>
            <a:r>
              <a:rPr kumimoji="0" lang="en-US" sz="1867" b="0" i="0" u="none" strike="noStrike" kern="0" cap="none" spc="0" normalizeH="0" baseline="3000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/CD141(BDCA-3)</a:t>
            </a:r>
            <a:r>
              <a:rPr kumimoji="0" lang="en-US" sz="1867" b="0" i="0" u="none" strike="noStrike" kern="0" cap="none" spc="0" normalizeH="0" baseline="3000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+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Narrow"/>
                <a:sym typeface="Arial Narrow"/>
              </a:rPr>
              <a:t> myeloid dendritic cells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050142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7032271-479F-442C-9667-255ED2C90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1" y="3178859"/>
            <a:ext cx="3459335" cy="157602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83D1D8E-45A6-4B47-BF9A-B6C07DEC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1" y="1492469"/>
            <a:ext cx="4572000" cy="1214963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AC33F51-0217-4E28-A423-6130FC1E6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301" y="2788984"/>
            <a:ext cx="2981627" cy="28654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72A49CA-9DFB-45BF-9DB9-42A96C2FE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036" y="1458695"/>
            <a:ext cx="2329426" cy="171783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75FCEFE-7AEA-4B9A-BA40-7E0E1A9877E9}"/>
              </a:ext>
            </a:extLst>
          </p:cNvPr>
          <p:cNvSpPr/>
          <p:nvPr/>
        </p:nvSpPr>
        <p:spPr>
          <a:xfrm>
            <a:off x="-6106665" y="237397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935BDDF-4773-4EB6-8439-637D24C6D00F}"/>
              </a:ext>
            </a:extLst>
          </p:cNvPr>
          <p:cNvSpPr/>
          <p:nvPr/>
        </p:nvSpPr>
        <p:spPr>
          <a:xfrm>
            <a:off x="2053664" y="237396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Verbindingslijn: gebogen 9">
            <a:extLst>
              <a:ext uri="{FF2B5EF4-FFF2-40B4-BE49-F238E27FC236}">
                <a16:creationId xmlns:a16="http://schemas.microsoft.com/office/drawing/2014/main" id="{BCC0431B-0D5D-4531-B2F6-FBC7145095E7}"/>
              </a:ext>
            </a:extLst>
          </p:cNvPr>
          <p:cNvCxnSpPr>
            <a:cxnSpLocks/>
            <a:endCxn id="8" idx="3"/>
          </p:cNvCxnSpPr>
          <p:nvPr/>
        </p:nvCxnSpPr>
        <p:spPr>
          <a:xfrm rot="16200000" flipV="1">
            <a:off x="-2834534" y="970219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Verbindingslijn: gebogen 10">
            <a:extLst>
              <a:ext uri="{FF2B5EF4-FFF2-40B4-BE49-F238E27FC236}">
                <a16:creationId xmlns:a16="http://schemas.microsoft.com/office/drawing/2014/main" id="{2FD6F67B-5A44-46B5-A92B-D68663E2B612}"/>
              </a:ext>
            </a:extLst>
          </p:cNvPr>
          <p:cNvCxnSpPr>
            <a:cxnSpLocks/>
            <a:endCxn id="9" idx="1"/>
          </p:cNvCxnSpPr>
          <p:nvPr/>
        </p:nvCxnSpPr>
        <p:spPr>
          <a:xfrm rot="5400000" flipH="1" flipV="1">
            <a:off x="728010" y="942510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11C8E21A-F7DD-40AA-AC1A-C310C11CF71C}"/>
              </a:ext>
            </a:extLst>
          </p:cNvPr>
          <p:cNvSpPr/>
          <p:nvPr/>
        </p:nvSpPr>
        <p:spPr>
          <a:xfrm flipV="1">
            <a:off x="-6106665" y="1029318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elijkbenige driehoek 12">
            <a:extLst>
              <a:ext uri="{FF2B5EF4-FFF2-40B4-BE49-F238E27FC236}">
                <a16:creationId xmlns:a16="http://schemas.microsoft.com/office/drawing/2014/main" id="{66CAE9C9-3B6C-4756-BAFC-510DC2C926A5}"/>
              </a:ext>
            </a:extLst>
          </p:cNvPr>
          <p:cNvSpPr/>
          <p:nvPr/>
        </p:nvSpPr>
        <p:spPr>
          <a:xfrm flipV="1">
            <a:off x="2053664" y="1007864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1BC0AC4-9DA3-4AC7-A108-B0F24BCF02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7"/>
          <a:stretch/>
        </p:blipFill>
        <p:spPr>
          <a:xfrm>
            <a:off x="-2302755" y="521062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2FC6D2-34D4-4E92-AFA3-7868AE17F2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7"/>
          <a:stretch/>
        </p:blipFill>
        <p:spPr>
          <a:xfrm>
            <a:off x="-6829" y="529020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E42CBD-217B-4F66-948F-D943072C4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301" y="3748769"/>
            <a:ext cx="4038600" cy="231701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745065-6F04-4476-861F-5B268F5DC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568" y="3463252"/>
            <a:ext cx="3827634" cy="330253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D8D82E84-3BC9-4C17-B801-C828ABB63755}"/>
              </a:ext>
            </a:extLst>
          </p:cNvPr>
          <p:cNvSpPr txBox="1"/>
          <p:nvPr/>
        </p:nvSpPr>
        <p:spPr>
          <a:xfrm>
            <a:off x="6718301" y="6016772"/>
            <a:ext cx="3789820" cy="2000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https://melanoma.org.au/news/melanoma-science-race-against-brain-cancer-national-press-club/</a:t>
            </a:r>
          </a:p>
        </p:txBody>
      </p:sp>
    </p:spTree>
    <p:extLst>
      <p:ext uri="{BB962C8B-B14F-4D97-AF65-F5344CB8AC3E}">
        <p14:creationId xmlns:p14="http://schemas.microsoft.com/office/powerpoint/2010/main" val="29401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 diagram of a person's body&#10;&#10;Description automatically generated">
            <a:extLst>
              <a:ext uri="{FF2B5EF4-FFF2-40B4-BE49-F238E27FC236}">
                <a16:creationId xmlns:a16="http://schemas.microsoft.com/office/drawing/2014/main" id="{EA5E9FF1-8EED-4CA3-B025-85AAFD9E3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7" y="1669953"/>
            <a:ext cx="8977313" cy="47878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D6F5E36-9F79-4D42-9FB0-DA9B6467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2228" y="136811"/>
            <a:ext cx="11949196" cy="442608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C3F9221-E6E3-419C-A3EF-B67DAFFB250F}"/>
              </a:ext>
            </a:extLst>
          </p:cNvPr>
          <p:cNvSpPr txBox="1"/>
          <p:nvPr/>
        </p:nvSpPr>
        <p:spPr>
          <a:xfrm rot="2223011">
            <a:off x="9558045" y="819805"/>
            <a:ext cx="1282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243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43A749-5495-4147-97CB-A2CB36D99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1" y="2075730"/>
            <a:ext cx="7546622" cy="402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27D70D8-A5EE-4034-95A6-984486C0F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761" y="1454733"/>
            <a:ext cx="3219930" cy="102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255C60F-9A66-472C-AAAB-170643F242F4}"/>
              </a:ext>
            </a:extLst>
          </p:cNvPr>
          <p:cNvSpPr txBox="1"/>
          <p:nvPr/>
        </p:nvSpPr>
        <p:spPr>
          <a:xfrm>
            <a:off x="10456960" y="3387725"/>
            <a:ext cx="450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Karine Breckpot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CFA8F12-80D3-4D8F-9BA7-BF43D124A683}"/>
              </a:ext>
            </a:extLst>
          </p:cNvPr>
          <p:cNvSpPr txBox="1"/>
          <p:nvPr/>
        </p:nvSpPr>
        <p:spPr>
          <a:xfrm>
            <a:off x="10945910" y="3387724"/>
            <a:ext cx="450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Devoogd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EC29D1-E85C-4DCA-ADF6-AC9CB3437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43931" y="166093"/>
            <a:ext cx="11949196" cy="4426080"/>
          </a:xfrm>
          <a:prstGeom prst="rect">
            <a:avLst/>
          </a:prstGeom>
        </p:spPr>
      </p:pic>
      <p:pic>
        <p:nvPicPr>
          <p:cNvPr id="5" name="Picture 8" descr="Xenia Geeraerts - Postdoctoraal onderzoeker - UZ Brussel | LinkedIn">
            <a:extLst>
              <a:ext uri="{FF2B5EF4-FFF2-40B4-BE49-F238E27FC236}">
                <a16:creationId xmlns:a16="http://schemas.microsoft.com/office/drawing/2014/main" id="{52783F5F-0E4D-86DF-A356-330349CA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695" y="3698636"/>
            <a:ext cx="470887" cy="4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20+ &quot;Schaukens&quot; profiles | LinkedIn">
            <a:extLst>
              <a:ext uri="{FF2B5EF4-FFF2-40B4-BE49-F238E27FC236}">
                <a16:creationId xmlns:a16="http://schemas.microsoft.com/office/drawing/2014/main" id="{0CE505D5-205E-ACA1-F885-F456D4D0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540" y="3688848"/>
            <a:ext cx="470887" cy="4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13">
            <a:extLst>
              <a:ext uri="{FF2B5EF4-FFF2-40B4-BE49-F238E27FC236}">
                <a16:creationId xmlns:a16="http://schemas.microsoft.com/office/drawing/2014/main" id="{FC9C3C04-E1A9-C341-FCAA-15D82834661B}"/>
              </a:ext>
            </a:extLst>
          </p:cNvPr>
          <p:cNvSpPr txBox="1"/>
          <p:nvPr/>
        </p:nvSpPr>
        <p:spPr>
          <a:xfrm>
            <a:off x="11039695" y="4186206"/>
            <a:ext cx="450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Xenia Geeraerts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13">
            <a:extLst>
              <a:ext uri="{FF2B5EF4-FFF2-40B4-BE49-F238E27FC236}">
                <a16:creationId xmlns:a16="http://schemas.microsoft.com/office/drawing/2014/main" id="{E97BF099-EACE-0563-5404-E31624EA2597}"/>
              </a:ext>
            </a:extLst>
          </p:cNvPr>
          <p:cNvSpPr txBox="1"/>
          <p:nvPr/>
        </p:nvSpPr>
        <p:spPr>
          <a:xfrm>
            <a:off x="10495060" y="4186206"/>
            <a:ext cx="470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Jordy Schaukens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597FC-BFD3-7847-A59E-52B8D507F8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3" y="327804"/>
            <a:ext cx="10725509" cy="6337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71B9E3-BEA1-1F46-FCAD-61E0164E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135" y="595670"/>
            <a:ext cx="2495909" cy="77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3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702719"/>
            <a:ext cx="6643649" cy="535531"/>
          </a:xfrm>
          <a:prstGeom prst="rect">
            <a:avLst/>
          </a:prstGeom>
        </p:spPr>
        <p:txBody>
          <a:bodyPr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60984" y="1593179"/>
            <a:ext cx="5687013" cy="401178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financial compensation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Bristol-Myers Squibb, Merck Sharp &amp; Dohme, Roche, and Novartis for public speaking, consultancy and participation in advisory board meetings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institution (UZ Brussel) received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funding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related to research projects conducted by my team from Pfizer, Novartis, Roche, Merck-Serono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48" y="1"/>
            <a:ext cx="103037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67" y="4900565"/>
            <a:ext cx="1278835" cy="547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21" y="4911568"/>
            <a:ext cx="1399640" cy="623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DA84E4-571F-48B6-97E9-59D2FC225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12"/>
          <a:stretch/>
        </p:blipFill>
        <p:spPr>
          <a:xfrm>
            <a:off x="4561081" y="4911568"/>
            <a:ext cx="221838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AA36DDA-3EEB-434F-857E-A66E9EE0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67" y="76974"/>
            <a:ext cx="9551915" cy="59076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C3FB81-949F-435D-A804-6AD3B45336C6}"/>
              </a:ext>
            </a:extLst>
          </p:cNvPr>
          <p:cNvSpPr txBox="1">
            <a:spLocks/>
          </p:cNvSpPr>
          <p:nvPr/>
        </p:nvSpPr>
        <p:spPr>
          <a:xfrm>
            <a:off x="533795" y="14732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Acknowledgements</a:t>
            </a:r>
          </a:p>
        </p:txBody>
      </p:sp>
      <p:pic>
        <p:nvPicPr>
          <p:cNvPr id="1026" name="Picture 2" descr="Manon Vounckx - General Surgery Resident - UZ Brussel | LinkedIn">
            <a:extLst>
              <a:ext uri="{FF2B5EF4-FFF2-40B4-BE49-F238E27FC236}">
                <a16:creationId xmlns:a16="http://schemas.microsoft.com/office/drawing/2014/main" id="{EE8C8294-FF33-0AE4-E3D7-F9EB3C297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0199" y="565121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25D9D52-95DC-47A0-862A-C3B5A4FE0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94"/>
          <a:stretch/>
        </p:blipFill>
        <p:spPr>
          <a:xfrm>
            <a:off x="738746" y="5543696"/>
            <a:ext cx="1732621" cy="9270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AFCECB9-877A-40C9-AFBF-2996F590B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1" y="4444056"/>
            <a:ext cx="723448" cy="10996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1DE44DB-2A6A-4E01-A2B4-C028C1CA26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42"/>
          <a:stretch/>
        </p:blipFill>
        <p:spPr>
          <a:xfrm>
            <a:off x="1925513" y="4609112"/>
            <a:ext cx="1001247" cy="8680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0693D6-ACEB-438B-A7C1-582D77016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663" y="4188954"/>
            <a:ext cx="268755" cy="2015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BB0700C-9908-4AA6-96E9-A9733B4927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7591"/>
          <a:stretch/>
        </p:blipFill>
        <p:spPr>
          <a:xfrm>
            <a:off x="686110" y="5034363"/>
            <a:ext cx="536615" cy="481513"/>
          </a:xfrm>
          <a:prstGeom prst="rect">
            <a:avLst/>
          </a:prstGeom>
        </p:spPr>
      </p:pic>
      <p:pic>
        <p:nvPicPr>
          <p:cNvPr id="3076" name="Picture 4" descr="Alle artikels over &quot;Jens Tijtgat&quot; - Artsenkrant.be">
            <a:extLst>
              <a:ext uri="{FF2B5EF4-FFF2-40B4-BE49-F238E27FC236}">
                <a16:creationId xmlns:a16="http://schemas.microsoft.com/office/drawing/2014/main" id="{6610CF58-9EB5-440A-A207-C6F30DE6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8" t="11406" r="16773" b="36381"/>
          <a:stretch/>
        </p:blipFill>
        <p:spPr bwMode="auto">
          <a:xfrm>
            <a:off x="573578" y="4493030"/>
            <a:ext cx="466174" cy="49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ople Neyns Lab - LMMO">
            <a:extLst>
              <a:ext uri="{FF2B5EF4-FFF2-40B4-BE49-F238E27FC236}">
                <a16:creationId xmlns:a16="http://schemas.microsoft.com/office/drawing/2014/main" id="{8459F35E-FB4D-4706-8FCD-77EB827F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45" y="5370498"/>
            <a:ext cx="680658" cy="6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1395" y="6170960"/>
            <a:ext cx="353031" cy="353031"/>
          </a:xfrm>
          <a:prstGeom prst="rect">
            <a:avLst/>
          </a:prstGeom>
        </p:spPr>
      </p:pic>
      <p:pic>
        <p:nvPicPr>
          <p:cNvPr id="1032" name="Picture 8" descr="Xenia Geeraerts - Postdoctoraal onderzoeker - UZ Brussel | LinkedIn">
            <a:extLst>
              <a:ext uri="{FF2B5EF4-FFF2-40B4-BE49-F238E27FC236}">
                <a16:creationId xmlns:a16="http://schemas.microsoft.com/office/drawing/2014/main" id="{9AA7B5C0-60DC-F0C3-2F3E-B1C3BF95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45" y="5879500"/>
            <a:ext cx="561715" cy="5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41C90D-6F47-5752-9063-19D4FC38CB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5713" y="5142069"/>
            <a:ext cx="554863" cy="554863"/>
          </a:xfrm>
          <a:prstGeom prst="rect">
            <a:avLst/>
          </a:prstGeom>
        </p:spPr>
      </p:pic>
      <p:pic>
        <p:nvPicPr>
          <p:cNvPr id="1034" name="Picture 10" descr="20+ &quot;Schaukens&quot; profiles | LinkedIn">
            <a:extLst>
              <a:ext uri="{FF2B5EF4-FFF2-40B4-BE49-F238E27FC236}">
                <a16:creationId xmlns:a16="http://schemas.microsoft.com/office/drawing/2014/main" id="{0BADEB8E-208C-55A4-00C8-FF729998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71" y="5728572"/>
            <a:ext cx="399943" cy="3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A174FE-651B-6AEF-9444-757DF18B90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6202" y="4766870"/>
            <a:ext cx="442620" cy="331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59107" y="5377628"/>
            <a:ext cx="2034330" cy="793332"/>
          </a:xfrm>
          <a:prstGeom prst="rect">
            <a:avLst/>
          </a:prstGeom>
        </p:spPr>
      </p:pic>
      <p:pic>
        <p:nvPicPr>
          <p:cNvPr id="3074" name="Picture 2" descr="Hololens blikvanger op Medische Wereld - Numerikare">
            <a:extLst>
              <a:ext uri="{FF2B5EF4-FFF2-40B4-BE49-F238E27FC236}">
                <a16:creationId xmlns:a16="http://schemas.microsoft.com/office/drawing/2014/main" id="{C7FFAE92-1762-4B74-A0A6-8F54825E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17" y="3841048"/>
            <a:ext cx="1018309" cy="6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r. Julia Schwarze - Medische oncologie - UZ Brussel">
            <a:extLst>
              <a:ext uri="{FF2B5EF4-FFF2-40B4-BE49-F238E27FC236}">
                <a16:creationId xmlns:a16="http://schemas.microsoft.com/office/drawing/2014/main" id="{F8EAE5A5-3DDA-4F8D-9719-A8C21E000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26" y="3838306"/>
            <a:ext cx="565222" cy="56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Jolien Kessels on LinkedIn: Honored to ...">
            <a:extLst>
              <a:ext uri="{FF2B5EF4-FFF2-40B4-BE49-F238E27FC236}">
                <a16:creationId xmlns:a16="http://schemas.microsoft.com/office/drawing/2014/main" id="{1089CDE3-1492-6358-1D45-231184A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62" y="3422073"/>
            <a:ext cx="874339" cy="8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ris Dirven - PHD Student - Laboratory for medical and molecular oncology  research group - Vrije Universiteit Brussel | LinkedIn">
            <a:extLst>
              <a:ext uri="{FF2B5EF4-FFF2-40B4-BE49-F238E27FC236}">
                <a16:creationId xmlns:a16="http://schemas.microsoft.com/office/drawing/2014/main" id="{95FDC62B-EAF7-09F4-92C5-1C7179E2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50" y="4189226"/>
            <a:ext cx="554863" cy="5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27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06D42-DEF2-2EA2-4206-AFA26A09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2025_template publieksdag_02.jpg" descr="2025_template publieksdag_02.jpg">
            <a:extLst>
              <a:ext uri="{FF2B5EF4-FFF2-40B4-BE49-F238E27FC236}">
                <a16:creationId xmlns:a16="http://schemas.microsoft.com/office/drawing/2014/main" id="{3829A7A8-329A-2BA8-1D4B-399D08F6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 2">
            <a:extLst>
              <a:ext uri="{FF2B5EF4-FFF2-40B4-BE49-F238E27FC236}">
                <a16:creationId xmlns:a16="http://schemas.microsoft.com/office/drawing/2014/main" id="{E79E7C8F-86F0-9C6D-BD5B-4DC967BA277E}"/>
              </a:ext>
            </a:extLst>
          </p:cNvPr>
          <p:cNvSpPr txBox="1"/>
          <p:nvPr/>
        </p:nvSpPr>
        <p:spPr>
          <a:xfrm>
            <a:off x="711740" y="2644170"/>
            <a:ext cx="10768519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200">
                <a:solidFill>
                  <a:srgbClr val="75212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nl-NL" sz="9600" dirty="0"/>
              <a:t>DANK U !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15638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191882FA-C915-461D-994F-74FFCA75C249}"/>
              </a:ext>
            </a:extLst>
          </p:cNvPr>
          <p:cNvCxnSpPr>
            <a:cxnSpLocks/>
            <a:endCxn id="2" idx="3"/>
          </p:cNvCxnSpPr>
          <p:nvPr/>
        </p:nvCxnSpPr>
        <p:spPr>
          <a:xfrm rot="16200000" flipV="1">
            <a:off x="3456199" y="910952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9B5B62E0-5CB4-47E7-BAF7-40EF4C4436EB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7018743" y="883243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1D5909B-6258-47E2-2DE1-03AD12C079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4397" y="1413460"/>
            <a:ext cx="3466454" cy="2649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4F951-8421-CC57-0C75-16AB27F6F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414" y="1508859"/>
            <a:ext cx="2604569" cy="3152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7DC22-83EB-EB1F-F8E1-82DFF068346F}"/>
              </a:ext>
            </a:extLst>
          </p:cNvPr>
          <p:cNvSpPr txBox="1"/>
          <p:nvPr/>
        </p:nvSpPr>
        <p:spPr>
          <a:xfrm>
            <a:off x="8419624" y="4327649"/>
            <a:ext cx="14542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JH Sampson et al. Nature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884C1-D6CC-FA38-345A-3DA95E5ADD60}"/>
              </a:ext>
            </a:extLst>
          </p:cNvPr>
          <p:cNvSpPr txBox="1"/>
          <p:nvPr/>
        </p:nvSpPr>
        <p:spPr>
          <a:xfrm>
            <a:off x="1149414" y="4327649"/>
            <a:ext cx="21210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Chongsathidkiet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Nature Medicine 2018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3BC1462B-5CFA-4684-996C-A2D686CA24AC}"/>
              </a:ext>
            </a:extLst>
          </p:cNvPr>
          <p:cNvSpPr/>
          <p:nvPr/>
        </p:nvSpPr>
        <p:spPr>
          <a:xfrm>
            <a:off x="4218993" y="460233"/>
            <a:ext cx="3716976" cy="3568535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EC1D8C56-B252-451C-B8F8-069588C0666C}"/>
              </a:ext>
            </a:extLst>
          </p:cNvPr>
          <p:cNvGrpSpPr/>
          <p:nvPr/>
        </p:nvGrpSpPr>
        <p:grpSpPr>
          <a:xfrm>
            <a:off x="4610600" y="1301236"/>
            <a:ext cx="1409237" cy="1822450"/>
            <a:chOff x="4601410" y="2527299"/>
            <a:chExt cx="1409237" cy="1822450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A56210B7-A915-490D-B24E-1B4C4E85B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676" t="3297" r="4235" b="49372"/>
            <a:stretch/>
          </p:blipFill>
          <p:spPr>
            <a:xfrm>
              <a:off x="4605867" y="2527299"/>
              <a:ext cx="1404780" cy="18224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5D9E576-3318-4FD8-975C-847E7190CF08}"/>
                </a:ext>
              </a:extLst>
            </p:cNvPr>
            <p:cNvSpPr/>
            <p:nvPr/>
          </p:nvSpPr>
          <p:spPr>
            <a:xfrm>
              <a:off x="4601410" y="4131746"/>
              <a:ext cx="165479" cy="2180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BA79D4FF-F976-4C56-A931-09CD72FC492A}"/>
              </a:ext>
            </a:extLst>
          </p:cNvPr>
          <p:cNvGrpSpPr/>
          <p:nvPr/>
        </p:nvGrpSpPr>
        <p:grpSpPr>
          <a:xfrm>
            <a:off x="6250201" y="1301236"/>
            <a:ext cx="1354510" cy="1803400"/>
            <a:chOff x="6361661" y="2527299"/>
            <a:chExt cx="1354510" cy="1803400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8AEC4569-6C5A-4192-AD49-5E0661EC6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69" t="2692" r="52220" b="50473"/>
            <a:stretch/>
          </p:blipFill>
          <p:spPr>
            <a:xfrm>
              <a:off x="6361661" y="2527299"/>
              <a:ext cx="1354510" cy="180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7274B32-E8F0-4688-AD8F-F32A96D193A6}"/>
                </a:ext>
              </a:extLst>
            </p:cNvPr>
            <p:cNvSpPr/>
            <p:nvPr/>
          </p:nvSpPr>
          <p:spPr>
            <a:xfrm>
              <a:off x="6361661" y="4112696"/>
              <a:ext cx="165479" cy="2180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B16974-75E8-9BB7-58A1-D4E9363C1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781" y="5174548"/>
            <a:ext cx="2427615" cy="123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BAED1E7-0425-9066-E8BE-771EBC0C9C8A}"/>
              </a:ext>
            </a:extLst>
          </p:cNvPr>
          <p:cNvGrpSpPr/>
          <p:nvPr/>
        </p:nvGrpSpPr>
        <p:grpSpPr>
          <a:xfrm>
            <a:off x="8495090" y="5073143"/>
            <a:ext cx="3362149" cy="1467028"/>
            <a:chOff x="8495090" y="5212843"/>
            <a:chExt cx="3362149" cy="14670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D129DA-FA6C-5315-86D2-E72559250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5090" y="5212843"/>
              <a:ext cx="3362149" cy="12350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7A581C-6EA6-24E4-17D1-7AA4C3851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63864" y="6460944"/>
              <a:ext cx="1310004" cy="2189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5470CF-D30D-35B0-1F6E-C15D45694EF6}"/>
              </a:ext>
            </a:extLst>
          </p:cNvPr>
          <p:cNvGrpSpPr/>
          <p:nvPr/>
        </p:nvGrpSpPr>
        <p:grpSpPr>
          <a:xfrm>
            <a:off x="3318497" y="5233455"/>
            <a:ext cx="2297804" cy="1520202"/>
            <a:chOff x="1149414" y="5309655"/>
            <a:chExt cx="2297804" cy="15202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252F2A-E37B-7AD9-383B-A4B4AB443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8657" b="1356"/>
            <a:stretch/>
          </p:blipFill>
          <p:spPr>
            <a:xfrm>
              <a:off x="1149414" y="5309655"/>
              <a:ext cx="2297804" cy="15202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8291ED-AFE4-524C-4524-E140CB23F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0019" y="6672931"/>
              <a:ext cx="480681" cy="1192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6555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191882FA-C915-461D-994F-74FFCA75C249}"/>
              </a:ext>
            </a:extLst>
          </p:cNvPr>
          <p:cNvCxnSpPr>
            <a:cxnSpLocks/>
            <a:endCxn id="2" idx="3"/>
          </p:cNvCxnSpPr>
          <p:nvPr/>
        </p:nvCxnSpPr>
        <p:spPr>
          <a:xfrm rot="16200000" flipV="1">
            <a:off x="3456199" y="910952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9B5B62E0-5CB4-47E7-BAF7-40EF4C4436EB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7018743" y="883243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1BBF32-BC37-49A6-87E8-ED33B5F89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7"/>
          <a:stretch/>
        </p:blipFill>
        <p:spPr>
          <a:xfrm>
            <a:off x="4175879" y="384518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6EEBF66-E965-4FFA-8BE8-DB6B64F20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7"/>
          <a:stretch/>
        </p:blipFill>
        <p:spPr>
          <a:xfrm>
            <a:off x="6096000" y="384518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5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02552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02148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191882FA-C915-461D-994F-74FFCA75C249}"/>
              </a:ext>
            </a:extLst>
          </p:cNvPr>
          <p:cNvCxnSpPr>
            <a:cxnSpLocks/>
            <a:endCxn id="2" idx="3"/>
          </p:cNvCxnSpPr>
          <p:nvPr/>
        </p:nvCxnSpPr>
        <p:spPr>
          <a:xfrm rot="16200000" flipV="1">
            <a:off x="3456199" y="910952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9B5B62E0-5CB4-47E7-BAF7-40EF4C4436EB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7018743" y="883243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B44E4FA4-3C50-4842-8AE4-16F3AA3F54E3}"/>
              </a:ext>
            </a:extLst>
          </p:cNvPr>
          <p:cNvSpPr txBox="1"/>
          <p:nvPr/>
        </p:nvSpPr>
        <p:spPr>
          <a:xfrm>
            <a:off x="8269688" y="5759677"/>
            <a:ext cx="3509294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nl-BE"/>
            </a:defPPr>
            <a:lvl1pPr>
              <a:defRPr sz="1050" b="0" i="1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 Weller et al. Nature Reviews Clinical Oncology(2021)</a:t>
            </a:r>
          </a:p>
        </p:txBody>
      </p:sp>
      <p:pic>
        <p:nvPicPr>
          <p:cNvPr id="10" name="Picture 2" descr="figure 1">
            <a:extLst>
              <a:ext uri="{FF2B5EF4-FFF2-40B4-BE49-F238E27FC236}">
                <a16:creationId xmlns:a16="http://schemas.microsoft.com/office/drawing/2014/main" id="{F6A59AC3-2F1B-4768-984A-30AF147A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688" y="2685303"/>
            <a:ext cx="3716975" cy="297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DA91BC-20C3-4E59-849C-2B2A7048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688" y="1416307"/>
            <a:ext cx="3738246" cy="116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985D91D-9350-4EAC-A81B-769366B87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39"/>
          <a:stretch/>
        </p:blipFill>
        <p:spPr>
          <a:xfrm>
            <a:off x="274520" y="1487423"/>
            <a:ext cx="3702718" cy="2549673"/>
          </a:xfrm>
          <a:prstGeom prst="rect">
            <a:avLst/>
          </a:prstGeom>
        </p:spPr>
      </p:pic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CD8704D7-19FE-4EBF-934D-5EB9ED22FDC9}"/>
              </a:ext>
            </a:extLst>
          </p:cNvPr>
          <p:cNvSpPr/>
          <p:nvPr/>
        </p:nvSpPr>
        <p:spPr>
          <a:xfrm flipV="1">
            <a:off x="184068" y="970051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72632CC5-B122-4666-857E-13B1DDA86EB1}"/>
              </a:ext>
            </a:extLst>
          </p:cNvPr>
          <p:cNvSpPr/>
          <p:nvPr/>
        </p:nvSpPr>
        <p:spPr>
          <a:xfrm flipV="1">
            <a:off x="8344397" y="948597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09BB217-8DFC-4B73-BD58-1C6892599BE8}"/>
              </a:ext>
            </a:extLst>
          </p:cNvPr>
          <p:cNvSpPr txBox="1"/>
          <p:nvPr/>
        </p:nvSpPr>
        <p:spPr>
          <a:xfrm>
            <a:off x="274520" y="4335969"/>
            <a:ext cx="624205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1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Khan M. et al. Front. Oncol. (2020)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2EAFDFA-BBC3-43E6-B1EE-E79F643C9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7"/>
          <a:stretch/>
        </p:blipFill>
        <p:spPr>
          <a:xfrm>
            <a:off x="3947857" y="392043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61116C6-C15B-42A3-9B9D-4913CD7950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7"/>
          <a:stretch/>
        </p:blipFill>
        <p:spPr>
          <a:xfrm>
            <a:off x="6270503" y="392043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84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191882FA-C915-461D-994F-74FFCA75C249}"/>
              </a:ext>
            </a:extLst>
          </p:cNvPr>
          <p:cNvCxnSpPr>
            <a:cxnSpLocks/>
            <a:endCxn id="2" idx="3"/>
          </p:cNvCxnSpPr>
          <p:nvPr/>
        </p:nvCxnSpPr>
        <p:spPr>
          <a:xfrm rot="16200000" flipV="1">
            <a:off x="3456199" y="910952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9B5B62E0-5CB4-47E7-BAF7-40EF4C4436EB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7018743" y="883243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CD8704D7-19FE-4EBF-934D-5EB9ED22FDC9}"/>
              </a:ext>
            </a:extLst>
          </p:cNvPr>
          <p:cNvSpPr/>
          <p:nvPr/>
        </p:nvSpPr>
        <p:spPr>
          <a:xfrm flipV="1">
            <a:off x="184068" y="970051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72632CC5-B122-4666-857E-13B1DDA86EB1}"/>
              </a:ext>
            </a:extLst>
          </p:cNvPr>
          <p:cNvSpPr/>
          <p:nvPr/>
        </p:nvSpPr>
        <p:spPr>
          <a:xfrm flipV="1">
            <a:off x="8344397" y="948597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ADF84EA-DF0A-415A-9C62-57871E4B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31" y="3154850"/>
            <a:ext cx="1718631" cy="241545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2FFBF67-BE97-4C86-B153-FAE89869C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73" y="3171764"/>
            <a:ext cx="1537922" cy="2415459"/>
          </a:xfrm>
          <a:prstGeom prst="rect">
            <a:avLst/>
          </a:prstGeom>
        </p:spPr>
      </p:pic>
      <p:sp>
        <p:nvSpPr>
          <p:cNvPr id="19" name="Gelijkbenige driehoek 18">
            <a:extLst>
              <a:ext uri="{FF2B5EF4-FFF2-40B4-BE49-F238E27FC236}">
                <a16:creationId xmlns:a16="http://schemas.microsoft.com/office/drawing/2014/main" id="{C3B7D54B-3F5A-4450-B998-C3293AD86773}"/>
              </a:ext>
            </a:extLst>
          </p:cNvPr>
          <p:cNvSpPr/>
          <p:nvPr/>
        </p:nvSpPr>
        <p:spPr>
          <a:xfrm rot="5400000">
            <a:off x="1227029" y="4159746"/>
            <a:ext cx="2048993" cy="227628"/>
          </a:xfrm>
          <a:prstGeom prst="triangl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C20789B-BE08-4BB0-BD78-0A9A2BDDDBCC}"/>
              </a:ext>
            </a:extLst>
          </p:cNvPr>
          <p:cNvSpPr txBox="1"/>
          <p:nvPr/>
        </p:nvSpPr>
        <p:spPr>
          <a:xfrm>
            <a:off x="363101" y="1427956"/>
            <a:ext cx="230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Delineated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R1-0 surgery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SRS/SRT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B646C61-1BBC-4F87-A2B8-5202B4978ABF}"/>
              </a:ext>
            </a:extLst>
          </p:cNvPr>
          <p:cNvSpPr txBox="1"/>
          <p:nvPr/>
        </p:nvSpPr>
        <p:spPr>
          <a:xfrm>
            <a:off x="6440335" y="6109700"/>
            <a:ext cx="567495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nl-BE"/>
            </a:defPPr>
            <a:lvl1pPr>
              <a:defRPr sz="1050" b="0" i="1">
                <a:solidFill>
                  <a:srgbClr val="222222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Stupp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R. et al NEJM 2005; </a:t>
            </a: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Bakas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(2019); Grossman SA et al. Clin Cancer </a:t>
            </a: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(2011)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FBD1DA68-0BE0-40AF-B624-DD2BF7B91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677" y="2329638"/>
            <a:ext cx="3716976" cy="135123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9B8882E0-9615-49B6-9E17-38CF83DC352A}"/>
              </a:ext>
            </a:extLst>
          </p:cNvPr>
          <p:cNvSpPr txBox="1"/>
          <p:nvPr/>
        </p:nvSpPr>
        <p:spPr>
          <a:xfrm>
            <a:off x="8344397" y="1438270"/>
            <a:ext cx="35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Diffuse </a:t>
            </a:r>
            <a:r>
              <a:rPr kumimoji="0" lang="nl-NL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R1 or-2 surgery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Fractionated RT (30x2Gy) + Temozolomide</a:t>
            </a:r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CDCB5263-369B-43F9-82CE-689026387F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8409" y="3791875"/>
            <a:ext cx="4896244" cy="154701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A87A1EB4-ABD7-49C0-9BDE-A144C1C631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7"/>
          <a:stretch/>
        </p:blipFill>
        <p:spPr>
          <a:xfrm>
            <a:off x="3947857" y="422019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20331AB5-C421-4A00-AB76-6A71F72982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7"/>
          <a:stretch/>
        </p:blipFill>
        <p:spPr>
          <a:xfrm>
            <a:off x="6243783" y="429977"/>
            <a:ext cx="1920120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3D5FE8E-1273-4676-9E49-DA3A457B70DB}"/>
              </a:ext>
            </a:extLst>
          </p:cNvPr>
          <p:cNvSpPr txBox="1"/>
          <p:nvPr/>
        </p:nvSpPr>
        <p:spPr>
          <a:xfrm>
            <a:off x="5637749" y="5424718"/>
            <a:ext cx="639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Respectively 73% and 40% of pts have CD4 counts of &lt;300 and &lt;200 cells/mm³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65FBBAE-C48B-44AC-83F4-146E07358EC7}"/>
              </a:ext>
            </a:extLst>
          </p:cNvPr>
          <p:cNvSpPr txBox="1"/>
          <p:nvPr/>
        </p:nvSpPr>
        <p:spPr>
          <a:xfrm>
            <a:off x="4137687" y="60645"/>
            <a:ext cx="37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Surgery</a:t>
            </a:r>
            <a:r>
              <a:rPr kumimoji="0" lang="nl-NL" sz="1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nl-NL" sz="1800" b="0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radiation</a:t>
            </a:r>
            <a:r>
              <a:rPr kumimoji="0" lang="nl-NL" sz="1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therapy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3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elijkbenige driehoek 13">
            <a:extLst>
              <a:ext uri="{FF2B5EF4-FFF2-40B4-BE49-F238E27FC236}">
                <a16:creationId xmlns:a16="http://schemas.microsoft.com/office/drawing/2014/main" id="{CD8704D7-19FE-4EBF-934D-5EB9ED22FDC9}"/>
              </a:ext>
            </a:extLst>
          </p:cNvPr>
          <p:cNvSpPr/>
          <p:nvPr/>
        </p:nvSpPr>
        <p:spPr>
          <a:xfrm flipV="1">
            <a:off x="184068" y="970051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72632CC5-B122-4666-857E-13B1DDA86EB1}"/>
              </a:ext>
            </a:extLst>
          </p:cNvPr>
          <p:cNvSpPr/>
          <p:nvPr/>
        </p:nvSpPr>
        <p:spPr>
          <a:xfrm flipV="1">
            <a:off x="8344397" y="948597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15E52E-0D6D-42E4-B012-B98DCF87B3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19588" y="352628"/>
            <a:ext cx="4724809" cy="39749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FC8117-9B72-469A-BC2E-C7F3FA47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15" y="1437759"/>
            <a:ext cx="6376969" cy="4779678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7F141809-AB29-4E02-8C36-91C54163C681}"/>
              </a:ext>
            </a:extLst>
          </p:cNvPr>
          <p:cNvSpPr txBox="1"/>
          <p:nvPr/>
        </p:nvSpPr>
        <p:spPr>
          <a:xfrm>
            <a:off x="7926838" y="6125104"/>
            <a:ext cx="29926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nl-BE"/>
            </a:defPPr>
            <a:lvl1pPr>
              <a:defRPr sz="1200"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Spranger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PNAS November 11, 2016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FD89B1D-81B3-4694-A46D-34C5D7C03EAE}"/>
              </a:ext>
            </a:extLst>
          </p:cNvPr>
          <p:cNvSpPr txBox="1"/>
          <p:nvPr/>
        </p:nvSpPr>
        <p:spPr>
          <a:xfrm>
            <a:off x="4137687" y="60645"/>
            <a:ext cx="37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Immune Checkpoint </a:t>
            </a:r>
            <a:r>
              <a:rPr kumimoji="0" lang="nl-NL" sz="1800" b="0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Blockade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508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72932C7-F266-4928-A0A3-2705BB78D260}"/>
              </a:ext>
            </a:extLst>
          </p:cNvPr>
          <p:cNvSpPr/>
          <p:nvPr/>
        </p:nvSpPr>
        <p:spPr>
          <a:xfrm>
            <a:off x="184068" y="178130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Brain Metastases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8ED9405-392F-49C5-B82A-446FF24ABB62}"/>
              </a:ext>
            </a:extLst>
          </p:cNvPr>
          <p:cNvSpPr/>
          <p:nvPr/>
        </p:nvSpPr>
        <p:spPr>
          <a:xfrm>
            <a:off x="8344397" y="178129"/>
            <a:ext cx="3663537" cy="6828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Grade </a:t>
            </a:r>
            <a:r>
              <a:rPr kumimoji="0" lang="nl-NL" sz="2800" b="0" i="0" u="none" strike="noStrike" kern="1200" cap="sm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Glioma</a:t>
            </a:r>
            <a:endParaRPr kumimoji="0" lang="nl-BE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Verbindingslijn: gebogen 8">
            <a:extLst>
              <a:ext uri="{FF2B5EF4-FFF2-40B4-BE49-F238E27FC236}">
                <a16:creationId xmlns:a16="http://schemas.microsoft.com/office/drawing/2014/main" id="{191882FA-C915-461D-994F-74FFCA75C249}"/>
              </a:ext>
            </a:extLst>
          </p:cNvPr>
          <p:cNvCxnSpPr>
            <a:cxnSpLocks/>
            <a:endCxn id="2" idx="3"/>
          </p:cNvCxnSpPr>
          <p:nvPr/>
        </p:nvCxnSpPr>
        <p:spPr>
          <a:xfrm rot="16200000" flipV="1">
            <a:off x="3456199" y="910952"/>
            <a:ext cx="1689350" cy="90653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9B5B62E0-5CB4-47E7-BAF7-40EF4C4436EB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 flipH="1" flipV="1">
            <a:off x="7018743" y="883243"/>
            <a:ext cx="1689351" cy="961957"/>
          </a:xfrm>
          <a:prstGeom prst="bentConnector2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B2B3DB3E-AB3B-4A28-A8F0-B43C0B36DCC6}"/>
              </a:ext>
            </a:extLst>
          </p:cNvPr>
          <p:cNvSpPr txBox="1"/>
          <p:nvPr/>
        </p:nvSpPr>
        <p:spPr>
          <a:xfrm>
            <a:off x="361276" y="1274918"/>
            <a:ext cx="2303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TMB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TIS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71AFD4E-C14F-4C5D-86BC-3C1E5D9EB220}"/>
              </a:ext>
            </a:extLst>
          </p:cNvPr>
          <p:cNvSpPr txBox="1"/>
          <p:nvPr/>
        </p:nvSpPr>
        <p:spPr>
          <a:xfrm>
            <a:off x="9210600" y="1401996"/>
            <a:ext cx="2776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TMB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TIS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894F34-1295-43D5-8E3D-88F48EA45E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907515" y="1036112"/>
            <a:ext cx="6376969" cy="4785775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7D29DBDD-DA10-4A8F-98A5-C614B5AB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415" y="2384048"/>
            <a:ext cx="3447733" cy="128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F1BEF9-A7D0-4ABF-B1FE-973EC1336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7" y="1635799"/>
            <a:ext cx="3309896" cy="114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72FAF1A-C614-49DA-9FC1-CA952D9AB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416" y="3671174"/>
            <a:ext cx="3447732" cy="135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Main graphic">
            <a:extLst>
              <a:ext uri="{FF2B5EF4-FFF2-40B4-BE49-F238E27FC236}">
                <a16:creationId xmlns:a16="http://schemas.microsoft.com/office/drawing/2014/main" id="{920268CD-EBFD-488E-AFBC-2C1320360DB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192658" y="2788931"/>
            <a:ext cx="3309896" cy="3296959"/>
          </a:xfrm>
          <a:prstGeom prst="rect">
            <a:avLst/>
          </a:prstGeom>
          <a:ln>
            <a:noFill/>
          </a:ln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BE3713F-0502-4BF7-94DA-70FEAA392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76" y="2788998"/>
            <a:ext cx="1805248" cy="882176"/>
          </a:xfrm>
          <a:prstGeom prst="rect">
            <a:avLst/>
          </a:prstGeom>
        </p:spPr>
      </p:pic>
      <p:sp>
        <p:nvSpPr>
          <p:cNvPr id="15" name="Gelijkbenige driehoek 14">
            <a:extLst>
              <a:ext uri="{FF2B5EF4-FFF2-40B4-BE49-F238E27FC236}">
                <a16:creationId xmlns:a16="http://schemas.microsoft.com/office/drawing/2014/main" id="{5AFE6D7F-DA6F-439B-9A4B-F756753DF826}"/>
              </a:ext>
            </a:extLst>
          </p:cNvPr>
          <p:cNvSpPr/>
          <p:nvPr/>
        </p:nvSpPr>
        <p:spPr>
          <a:xfrm flipV="1">
            <a:off x="184068" y="970051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id="{9A1787CB-6D24-4C43-AF9A-1E3B63F5E830}"/>
              </a:ext>
            </a:extLst>
          </p:cNvPr>
          <p:cNvSpPr/>
          <p:nvPr/>
        </p:nvSpPr>
        <p:spPr>
          <a:xfrm flipV="1">
            <a:off x="8344397" y="948597"/>
            <a:ext cx="3663537" cy="358618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6A01CE2-2B1E-488D-8A42-4CB08E1DB16D}"/>
              </a:ext>
            </a:extLst>
          </p:cNvPr>
          <p:cNvSpPr txBox="1"/>
          <p:nvPr/>
        </p:nvSpPr>
        <p:spPr>
          <a:xfrm>
            <a:off x="4137687" y="60645"/>
            <a:ext cx="376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Immune Checkpoint </a:t>
            </a:r>
            <a:r>
              <a:rPr kumimoji="0" lang="nl-NL" sz="1800" b="0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Blockade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32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ustom 29">
      <a:dk1>
        <a:srgbClr val="000000"/>
      </a:dk1>
      <a:lt1>
        <a:srgbClr val="FFFFFF"/>
      </a:lt1>
      <a:dk2>
        <a:srgbClr val="6E1E50"/>
      </a:dk2>
      <a:lt2>
        <a:srgbClr val="EEECE1"/>
      </a:lt2>
      <a:accent1>
        <a:srgbClr val="1E325F"/>
      </a:accent1>
      <a:accent2>
        <a:srgbClr val="6E1E50"/>
      </a:accent2>
      <a:accent3>
        <a:srgbClr val="7D8232"/>
      </a:accent3>
      <a:accent4>
        <a:srgbClr val="32502D"/>
      </a:accent4>
      <a:accent5>
        <a:srgbClr val="8795A0"/>
      </a:accent5>
      <a:accent6>
        <a:srgbClr val="56639D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/>
        </a:defPPr>
      </a:lstStyle>
    </a:txDef>
  </a:objectDefaults>
  <a:extraClrSchemeLst/>
</a:theme>
</file>

<file path=ppt/theme/theme6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3884</Words>
  <Application>Microsoft Macintosh PowerPoint</Application>
  <PresentationFormat>Breedbeeld</PresentationFormat>
  <Paragraphs>1489</Paragraphs>
  <Slides>31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7</vt:i4>
      </vt:variant>
      <vt:variant>
        <vt:lpstr>Diatitels</vt:lpstr>
      </vt:variant>
      <vt:variant>
        <vt:i4>31</vt:i4>
      </vt:variant>
    </vt:vector>
  </HeadingPairs>
  <TitlesOfParts>
    <vt:vector size="47" baseType="lpstr">
      <vt:lpstr>Noto Sans Symbols</vt:lpstr>
      <vt:lpstr>Arial</vt:lpstr>
      <vt:lpstr>Arial Narrow</vt:lpstr>
      <vt:lpstr>Calibri</vt:lpstr>
      <vt:lpstr>Calibri Light</vt:lpstr>
      <vt:lpstr>Courier New</vt:lpstr>
      <vt:lpstr>Roboto</vt:lpstr>
      <vt:lpstr>Segoe UI</vt:lpstr>
      <vt:lpstr>Times New Roman</vt:lpstr>
      <vt:lpstr>Kantoorthema</vt:lpstr>
      <vt:lpstr>2_Office Theme</vt:lpstr>
      <vt:lpstr>19_Office Theme</vt:lpstr>
      <vt:lpstr>8_Kantoorthema</vt:lpstr>
      <vt:lpstr>Office Theme</vt:lpstr>
      <vt:lpstr>1_Kantoorthema</vt:lpstr>
      <vt:lpstr>1_Tema di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Adverse Events</vt:lpstr>
      <vt:lpstr>Early symptomatic progression benefitting long-term from low-dose bevacizumab* </vt:lpstr>
      <vt:lpstr>Progression-Free Survival (PFS-2)</vt:lpstr>
      <vt:lpstr>Progression-Free Survival</vt:lpstr>
      <vt:lpstr>Overall Survival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Jennifer Gjertsen</cp:lastModifiedBy>
  <cp:revision>4</cp:revision>
  <dcterms:modified xsi:type="dcterms:W3CDTF">2025-04-09T07:43:32Z</dcterms:modified>
</cp:coreProperties>
</file>